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61" r:id="rId2"/>
    <p:sldId id="263" r:id="rId3"/>
    <p:sldId id="258" r:id="rId4"/>
    <p:sldId id="259" r:id="rId5"/>
    <p:sldId id="260" r:id="rId6"/>
    <p:sldId id="264" r:id="rId7"/>
    <p:sldId id="269" r:id="rId8"/>
    <p:sldId id="272" r:id="rId9"/>
    <p:sldId id="266" r:id="rId10"/>
    <p:sldId id="273" r:id="rId11"/>
    <p:sldId id="267" r:id="rId12"/>
    <p:sldId id="274" r:id="rId13"/>
    <p:sldId id="276" r:id="rId14"/>
    <p:sldId id="275" r:id="rId15"/>
    <p:sldId id="277" r:id="rId16"/>
    <p:sldId id="292" r:id="rId17"/>
    <p:sldId id="278" r:id="rId18"/>
    <p:sldId id="279" r:id="rId19"/>
    <p:sldId id="281" r:id="rId20"/>
    <p:sldId id="293" r:id="rId21"/>
    <p:sldId id="283" r:id="rId22"/>
    <p:sldId id="284" r:id="rId23"/>
    <p:sldId id="294" r:id="rId24"/>
    <p:sldId id="285" r:id="rId25"/>
    <p:sldId id="288" r:id="rId26"/>
    <p:sldId id="290" r:id="rId27"/>
    <p:sldId id="29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36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728" y="68"/>
      </p:cViewPr>
      <p:guideLst>
        <p:guide orient="horz" pos="3936"/>
        <p:guide pos="57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A094C-6E73-4E5A-A573-1901BD87A5E3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F89CB-DD58-4364-B3AD-F8062B139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60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nl-NL" dirty="0">
                <a:ea typeface="ＭＳ Ｐゴシック" charset="-128"/>
              </a:rPr>
              <a:t>Thanks</a:t>
            </a:r>
            <a:r>
              <a:rPr lang="en-US" altLang="nl-NL" baseline="0" dirty="0">
                <a:ea typeface="ＭＳ Ｐゴシック" charset="-128"/>
              </a:rPr>
              <a:t> for kind invitation and opportunity to present my research on </a:t>
            </a:r>
            <a:r>
              <a:rPr lang="en-US" altLang="nl-NL" baseline="0" dirty="0" err="1">
                <a:ea typeface="ＭＳ Ｐゴシック" charset="-128"/>
              </a:rPr>
              <a:t>utilising</a:t>
            </a:r>
            <a:r>
              <a:rPr lang="en-US" altLang="nl-NL" baseline="0" dirty="0">
                <a:ea typeface="ＭＳ Ｐゴシック" charset="-128"/>
              </a:rPr>
              <a:t> gut </a:t>
            </a:r>
            <a:r>
              <a:rPr lang="en-US" altLang="nl-NL" baseline="0" dirty="0" err="1">
                <a:ea typeface="ＭＳ Ｐゴシック" charset="-128"/>
              </a:rPr>
              <a:t>microbiota</a:t>
            </a:r>
            <a:r>
              <a:rPr lang="en-US" altLang="nl-NL" baseline="0" dirty="0">
                <a:ea typeface="ＭＳ Ｐゴシック" charset="-128"/>
              </a:rPr>
              <a:t> in diagnosis of IBD and IBS; I am </a:t>
            </a:r>
            <a:r>
              <a:rPr lang="en-US" altLang="nl-NL" baseline="0" dirty="0" err="1">
                <a:ea typeface="ＭＳ Ｐゴシック" charset="-128"/>
              </a:rPr>
              <a:t>Ranko</a:t>
            </a:r>
            <a:r>
              <a:rPr lang="en-US" altLang="nl-NL" baseline="0" dirty="0">
                <a:ea typeface="ＭＳ Ｐゴシック" charset="-128"/>
              </a:rPr>
              <a:t> </a:t>
            </a:r>
            <a:r>
              <a:rPr lang="en-US" altLang="nl-NL" baseline="0" dirty="0" err="1">
                <a:ea typeface="ＭＳ Ｐゴシック" charset="-128"/>
              </a:rPr>
              <a:t>Gacesa</a:t>
            </a:r>
            <a:r>
              <a:rPr lang="en-US" altLang="nl-NL" baseline="0" dirty="0">
                <a:ea typeface="ＭＳ Ｐゴシック" charset="-128"/>
              </a:rPr>
              <a:t>, working in prof </a:t>
            </a:r>
            <a:r>
              <a:rPr lang="en-US" altLang="nl-NL" baseline="0" dirty="0" err="1">
                <a:ea typeface="ＭＳ Ｐゴシック" charset="-128"/>
              </a:rPr>
              <a:t>Weersma’s</a:t>
            </a:r>
            <a:r>
              <a:rPr lang="en-US" altLang="nl-NL" baseline="0" dirty="0">
                <a:ea typeface="ＭＳ Ｐゴシック" charset="-128"/>
              </a:rPr>
              <a:t> group at UMCG; </a:t>
            </a:r>
            <a:endParaRPr lang="en-US" altLang="nl-NL" dirty="0">
              <a:ea typeface="ＭＳ Ｐゴシック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009B4-9F92-944A-80E9-F8DA839EC1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10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IBD</a:t>
            </a:r>
            <a:r>
              <a:rPr lang="en-US" baseline="0" dirty="0"/>
              <a:t>: UC &amp; CD – differ in location &amp; pathology, same/similar </a:t>
            </a:r>
            <a:r>
              <a:rPr lang="en-US" baseline="0" dirty="0" err="1"/>
              <a:t>sympthoms</a:t>
            </a:r>
            <a:endParaRPr lang="en-US" baseline="0" dirty="0"/>
          </a:p>
          <a:p>
            <a:r>
              <a:rPr lang="en-US" baseline="0" dirty="0"/>
              <a:t>Associated with various factors such as diet, smoking and genetics, but also gut </a:t>
            </a:r>
            <a:r>
              <a:rPr lang="en-US" baseline="0" dirty="0" err="1"/>
              <a:t>microbiome</a:t>
            </a:r>
            <a:r>
              <a:rPr lang="en-US" baseline="0" dirty="0"/>
              <a:t>; I am specifically looking into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FE4FC-F8AF-A04A-A42A-AF433D021E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0D239488-B37D-CD46-BCDB-673163AA02AD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45C51659-D939-F249-ADCE-1F64603C967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9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477000" cy="550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01"/>
          <p:cNvSpPr>
            <a:spLocks noChangeArrowheads="1"/>
          </p:cNvSpPr>
          <p:nvPr userDrawn="1"/>
        </p:nvSpPr>
        <p:spPr bwMode="auto">
          <a:xfrm>
            <a:off x="5789613" y="0"/>
            <a:ext cx="3354387" cy="543984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  <p:sp>
        <p:nvSpPr>
          <p:cNvPr id="10" name="Rectangle 101"/>
          <p:cNvSpPr>
            <a:spLocks noChangeArrowheads="1"/>
          </p:cNvSpPr>
          <p:nvPr userDrawn="1"/>
        </p:nvSpPr>
        <p:spPr bwMode="auto">
          <a:xfrm>
            <a:off x="7869239" y="2"/>
            <a:ext cx="1163637" cy="520700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714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0D239488-B37D-CD46-BCDB-673163AA02AD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45C51659-D939-F249-ADCE-1F64603C967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9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477000" cy="550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01"/>
          <p:cNvSpPr>
            <a:spLocks noChangeArrowheads="1"/>
          </p:cNvSpPr>
          <p:nvPr userDrawn="1"/>
        </p:nvSpPr>
        <p:spPr bwMode="auto">
          <a:xfrm>
            <a:off x="5789613" y="0"/>
            <a:ext cx="3354387" cy="543984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  <p:sp>
        <p:nvSpPr>
          <p:cNvPr id="10" name="Rectangle 101"/>
          <p:cNvSpPr>
            <a:spLocks noChangeArrowheads="1"/>
          </p:cNvSpPr>
          <p:nvPr userDrawn="1"/>
        </p:nvSpPr>
        <p:spPr bwMode="auto">
          <a:xfrm>
            <a:off x="7869239" y="2"/>
            <a:ext cx="1163637" cy="520700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71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0D239488-B37D-CD46-BCDB-673163AA02AD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45C51659-D939-F249-ADCE-1F64603C967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9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477000" cy="550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01"/>
          <p:cNvSpPr>
            <a:spLocks noChangeArrowheads="1"/>
          </p:cNvSpPr>
          <p:nvPr userDrawn="1"/>
        </p:nvSpPr>
        <p:spPr bwMode="auto">
          <a:xfrm>
            <a:off x="5789613" y="0"/>
            <a:ext cx="3354387" cy="543984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  <p:sp>
        <p:nvSpPr>
          <p:cNvPr id="10" name="Rectangle 101"/>
          <p:cNvSpPr>
            <a:spLocks noChangeArrowheads="1"/>
          </p:cNvSpPr>
          <p:nvPr userDrawn="1"/>
        </p:nvSpPr>
        <p:spPr bwMode="auto">
          <a:xfrm>
            <a:off x="7869239" y="2"/>
            <a:ext cx="1163637" cy="520700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71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0D239488-B37D-CD46-BCDB-673163AA02AD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45C51659-D939-F249-ADCE-1F64603C967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9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477000" cy="550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01"/>
          <p:cNvSpPr>
            <a:spLocks noChangeArrowheads="1"/>
          </p:cNvSpPr>
          <p:nvPr userDrawn="1"/>
        </p:nvSpPr>
        <p:spPr bwMode="auto">
          <a:xfrm>
            <a:off x="5789613" y="0"/>
            <a:ext cx="3354387" cy="543984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  <p:sp>
        <p:nvSpPr>
          <p:cNvPr id="10" name="Rectangle 101"/>
          <p:cNvSpPr>
            <a:spLocks noChangeArrowheads="1"/>
          </p:cNvSpPr>
          <p:nvPr userDrawn="1"/>
        </p:nvSpPr>
        <p:spPr bwMode="auto">
          <a:xfrm>
            <a:off x="7869239" y="2"/>
            <a:ext cx="1163637" cy="520700"/>
          </a:xfrm>
          <a:prstGeom prst="rect">
            <a:avLst/>
          </a:prstGeom>
          <a:solidFill>
            <a:srgbClr val="372E68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21917" tIns="60958" rIns="121917" bIns="60958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180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600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7.xml"/><Relationship Id="rId5" Type="http://schemas.openxmlformats.org/officeDocument/2006/relationships/image" Target="../media/image23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8.xml"/><Relationship Id="rId6" Type="http://schemas.openxmlformats.org/officeDocument/2006/relationships/image" Target="../media/image24.jpeg"/><Relationship Id="rId11" Type="http://schemas.openxmlformats.org/officeDocument/2006/relationships/image" Target="../media/image29.jpeg"/><Relationship Id="rId5" Type="http://schemas.openxmlformats.org/officeDocument/2006/relationships/image" Target="../media/image21.png"/><Relationship Id="rId10" Type="http://schemas.openxmlformats.org/officeDocument/2006/relationships/image" Target="../media/image28.jpeg"/><Relationship Id="rId4" Type="http://schemas.openxmlformats.org/officeDocument/2006/relationships/image" Target="../media/image3.jpe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9.xml"/><Relationship Id="rId5" Type="http://schemas.openxmlformats.org/officeDocument/2006/relationships/image" Target="../media/image3.jpe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.xml"/><Relationship Id="rId5" Type="http://schemas.openxmlformats.org/officeDocument/2006/relationships/image" Target="../media/image33.png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2.jpe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4.jpe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4.jpe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openxmlformats.org/officeDocument/2006/relationships/image" Target="../media/image22.jpe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3.jpeg"/><Relationship Id="rId12" Type="http://schemas.openxmlformats.org/officeDocument/2006/relationships/image" Target="../media/image21.pn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11" Type="http://schemas.openxmlformats.org/officeDocument/2006/relationships/image" Target="../media/image20.jpeg"/><Relationship Id="rId5" Type="http://schemas.openxmlformats.org/officeDocument/2006/relationships/image" Target="../media/image16.png"/><Relationship Id="rId10" Type="http://schemas.openxmlformats.org/officeDocument/2006/relationships/image" Target="../media/image19.jpeg"/><Relationship Id="rId4" Type="http://schemas.openxmlformats.org/officeDocument/2006/relationships/image" Target="../media/image15.jpe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 descr="fotoXy.jpg"/>
          <p:cNvPicPr>
            <a:picLocks noChangeAspect="1"/>
          </p:cNvPicPr>
          <p:nvPr/>
        </p:nvPicPr>
        <p:blipFill rotWithShape="1">
          <a:blip r:embed="rId3"/>
          <a:srcRect b="23666"/>
          <a:stretch/>
        </p:blipFill>
        <p:spPr bwMode="auto">
          <a:xfrm>
            <a:off x="4519" y="15433"/>
            <a:ext cx="913789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ounded Rectangle 8"/>
          <p:cNvSpPr/>
          <p:nvPr/>
        </p:nvSpPr>
        <p:spPr>
          <a:xfrm>
            <a:off x="185195" y="714147"/>
            <a:ext cx="8736043" cy="1648054"/>
          </a:xfrm>
          <a:prstGeom prst="round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387" y="1143000"/>
            <a:ext cx="8472813" cy="1297988"/>
          </a:xfrm>
        </p:spPr>
        <p:txBody>
          <a:bodyPr>
            <a:noAutofit/>
          </a:bodyPr>
          <a:lstStyle/>
          <a:p>
            <a:pPr algn="ctr"/>
            <a:r>
              <a:rPr lang="en-US" sz="4800" dirty="0" err="1">
                <a:solidFill>
                  <a:schemeClr val="bg1"/>
                </a:solidFill>
              </a:rPr>
              <a:t>Microbiome</a:t>
            </a:r>
            <a:r>
              <a:rPr lang="en-US" sz="4800" dirty="0">
                <a:solidFill>
                  <a:schemeClr val="bg1"/>
                </a:solidFill>
              </a:rPr>
              <a:t> data analysis workshop</a:t>
            </a:r>
            <a:br>
              <a:rPr lang="en-US" dirty="0">
                <a:solidFill>
                  <a:schemeClr val="bg1"/>
                </a:solidFill>
                <a:latin typeface="Helvetica"/>
                <a:cs typeface="Helvetica"/>
              </a:rPr>
            </a:br>
            <a:endParaRPr lang="en-US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524917" y="5466737"/>
            <a:ext cx="5617497" cy="1391264"/>
          </a:xfrm>
          <a:prstGeom prst="roundRect">
            <a:avLst/>
          </a:prstGeom>
          <a:solidFill>
            <a:srgbClr val="404040">
              <a:alpha val="9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r"/>
            <a:r>
              <a:rPr lang="en-US" sz="2100" dirty="0">
                <a:solidFill>
                  <a:srgbClr val="FFFFFF"/>
                </a:solidFill>
              </a:rPr>
              <a:t>Dr. </a:t>
            </a:r>
            <a:r>
              <a:rPr lang="en-US" sz="2100" dirty="0" err="1">
                <a:solidFill>
                  <a:srgbClr val="FFFFFF"/>
                </a:solidFill>
              </a:rPr>
              <a:t>Ranko</a:t>
            </a:r>
            <a:r>
              <a:rPr lang="en-US" sz="2100" dirty="0">
                <a:solidFill>
                  <a:srgbClr val="FFFFFF"/>
                </a:solidFill>
              </a:rPr>
              <a:t> </a:t>
            </a:r>
            <a:r>
              <a:rPr lang="en-US" sz="2100" dirty="0" err="1">
                <a:solidFill>
                  <a:srgbClr val="FFFFFF"/>
                </a:solidFill>
              </a:rPr>
              <a:t>Gacesa</a:t>
            </a:r>
            <a:endParaRPr lang="en-US" sz="2100" dirty="0">
              <a:solidFill>
                <a:srgbClr val="FFFFFF"/>
              </a:solidFill>
            </a:endParaRPr>
          </a:p>
          <a:p>
            <a:pPr algn="r"/>
            <a:r>
              <a:rPr lang="en-US" sz="1900" dirty="0">
                <a:solidFill>
                  <a:srgbClr val="FFFFFF"/>
                </a:solidFill>
              </a:rPr>
              <a:t>Dept. of Gastroenterology and Hepatology</a:t>
            </a:r>
          </a:p>
          <a:p>
            <a:pPr algn="r"/>
            <a:r>
              <a:rPr lang="en-US" sz="1900" dirty="0">
                <a:solidFill>
                  <a:srgbClr val="FFFFFF"/>
                </a:solidFill>
              </a:rPr>
              <a:t>University Medical Center Groningen, </a:t>
            </a:r>
            <a:br>
              <a:rPr lang="en-US" sz="1900" dirty="0">
                <a:solidFill>
                  <a:srgbClr val="FFFFFF"/>
                </a:solidFill>
              </a:rPr>
            </a:br>
            <a:r>
              <a:rPr lang="en-US" sz="1900" dirty="0">
                <a:solidFill>
                  <a:srgbClr val="FFFFFF"/>
                </a:solidFill>
              </a:rPr>
              <a:t>The Netherlands </a:t>
            </a:r>
          </a:p>
        </p:txBody>
      </p:sp>
      <p:sp>
        <p:nvSpPr>
          <p:cNvPr id="4" name="AutoShape 2" descr="Image result for pint of scienc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Image result for pint of scienc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Image result for pint of scienc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6629400" y="0"/>
            <a:ext cx="24384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21/05/2024</a:t>
            </a:r>
          </a:p>
        </p:txBody>
      </p:sp>
    </p:spTree>
    <p:extLst>
      <p:ext uri="{BB962C8B-B14F-4D97-AF65-F5344CB8AC3E}">
        <p14:creationId xmlns:p14="http://schemas.microsoft.com/office/powerpoint/2010/main" val="285829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67"/>
    </mc:Choice>
    <mc:Fallback xmlns="">
      <p:transition spd="slow" advTm="206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DNA sequencing data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21" b="34047"/>
          <a:stretch/>
        </p:blipFill>
        <p:spPr bwMode="auto">
          <a:xfrm>
            <a:off x="2014322" y="3200520"/>
            <a:ext cx="7129678" cy="263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1915" y="3162420"/>
            <a:ext cx="9848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Read ID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371600" y="3347086"/>
            <a:ext cx="493128" cy="1538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4" idx="1"/>
          </p:cNvCxnSpPr>
          <p:nvPr/>
        </p:nvCxnSpPr>
        <p:spPr>
          <a:xfrm flipH="1">
            <a:off x="6449168" y="2943255"/>
            <a:ext cx="256432" cy="2191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05600" y="2743200"/>
            <a:ext cx="1677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pair ID (1 or 2)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272" y="3495885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DNA sequence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716672" y="3680431"/>
            <a:ext cx="246564" cy="1550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9050" y="3819585"/>
            <a:ext cx="1549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Optional text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697622" y="4023211"/>
            <a:ext cx="246564" cy="1550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6200" y="4153020"/>
            <a:ext cx="936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Quality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295400" y="4368554"/>
            <a:ext cx="627564" cy="354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818864" y="1407915"/>
            <a:ext cx="462826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954029" y="931982"/>
            <a:ext cx="3151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DNA fragment in the sequencer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1514064" y="1291709"/>
            <a:ext cx="2133600" cy="960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4736067" y="1567934"/>
            <a:ext cx="198708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222" name="TextBox 9221"/>
          <p:cNvSpPr txBox="1"/>
          <p:nvPr/>
        </p:nvSpPr>
        <p:spPr>
          <a:xfrm>
            <a:off x="721169" y="1061442"/>
            <a:ext cx="65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48064" y="1383268"/>
            <a:ext cx="65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</a:t>
            </a:r>
          </a:p>
        </p:txBody>
      </p:sp>
      <p:sp>
        <p:nvSpPr>
          <p:cNvPr id="9223" name="Rectangle 9222"/>
          <p:cNvSpPr/>
          <p:nvPr/>
        </p:nvSpPr>
        <p:spPr>
          <a:xfrm>
            <a:off x="1536372" y="1406009"/>
            <a:ext cx="322764" cy="457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6400389" y="1406009"/>
            <a:ext cx="322764" cy="457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5" name="TextBox 9224"/>
          <p:cNvSpPr txBox="1"/>
          <p:nvPr/>
        </p:nvSpPr>
        <p:spPr>
          <a:xfrm>
            <a:off x="6390864" y="993219"/>
            <a:ext cx="2143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Adapters &amp; barcodes</a:t>
            </a:r>
          </a:p>
        </p:txBody>
      </p:sp>
      <p:sp>
        <p:nvSpPr>
          <p:cNvPr id="9226" name="Left Brace 9225"/>
          <p:cNvSpPr/>
          <p:nvPr/>
        </p:nvSpPr>
        <p:spPr>
          <a:xfrm>
            <a:off x="1801854" y="3138562"/>
            <a:ext cx="312696" cy="1404983"/>
          </a:xfrm>
          <a:prstGeom prst="lef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045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From data to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composition and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873" y="1190318"/>
            <a:ext cx="817327" cy="638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7432" y="1764268"/>
            <a:ext cx="1174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Raw reads</a:t>
            </a:r>
          </a:p>
        </p:txBody>
      </p:sp>
      <p:pic>
        <p:nvPicPr>
          <p:cNvPr id="12" name="Picture 4" descr="Image result for checkbox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994" y="1387910"/>
            <a:ext cx="246152" cy="26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Down Arrow 12"/>
          <p:cNvSpPr/>
          <p:nvPr/>
        </p:nvSpPr>
        <p:spPr>
          <a:xfrm rot="16200000">
            <a:off x="1696377" y="858177"/>
            <a:ext cx="493447" cy="1295398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3291542" y="1748879"/>
            <a:ext cx="14209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Clean reads</a:t>
            </a:r>
            <a:endParaRPr lang="en-GB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1612114" y="3495853"/>
            <a:ext cx="284135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u="sng" dirty="0"/>
              <a:t>Data cleaning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Removal of sequencing adapters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Quality trimming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Removal of low quality reads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Removal of mismatched reads</a:t>
            </a:r>
          </a:p>
          <a:p>
            <a:endParaRPr lang="en-US" sz="1600" i="1" dirty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186389"/>
            <a:ext cx="515937" cy="403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Down Arrow 17"/>
          <p:cNvSpPr/>
          <p:nvPr/>
        </p:nvSpPr>
        <p:spPr>
          <a:xfrm rot="16200000">
            <a:off x="2327547" y="989006"/>
            <a:ext cx="493447" cy="1490940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1866900" y="4800600"/>
            <a:ext cx="23385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u="sng" dirty="0"/>
              <a:t>Decontamination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Removal of reads</a:t>
            </a:r>
            <a:br>
              <a:rPr lang="en-US" sz="1400" dirty="0"/>
            </a:br>
            <a:r>
              <a:rPr lang="en-US" sz="1400" dirty="0"/>
              <a:t>matching human genome</a:t>
            </a:r>
          </a:p>
        </p:txBody>
      </p:sp>
      <p:sp>
        <p:nvSpPr>
          <p:cNvPr id="20" name="Down Arrow 19"/>
          <p:cNvSpPr/>
          <p:nvPr/>
        </p:nvSpPr>
        <p:spPr>
          <a:xfrm>
            <a:off x="5638800" y="3527603"/>
            <a:ext cx="493447" cy="850404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33313" y="545068"/>
            <a:ext cx="7533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Example workflow, </a:t>
            </a:r>
            <a:r>
              <a:rPr lang="en-US" u="sng" dirty="0" err="1"/>
              <a:t>Biobarkery</a:t>
            </a:r>
            <a:r>
              <a:rPr lang="en-US" u="sng" dirty="0"/>
              <a:t> tools (https://github.com/biobakery/biobakery)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71600" y="2228671"/>
            <a:ext cx="17748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u="sng" dirty="0"/>
              <a:t>Quality control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How many reads?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Duplication rate?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Artifacts in data?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/>
              <a:t>Read quality?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52600" y="990600"/>
            <a:ext cx="1581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869540" y="1018577"/>
            <a:ext cx="220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Microbiome</a:t>
            </a:r>
            <a:r>
              <a:rPr lang="en-US" b="1" dirty="0"/>
              <a:t> profiling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23089" y="5571839"/>
            <a:ext cx="2026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Taxonomy profile</a:t>
            </a:r>
            <a:endParaRPr lang="en-GB" sz="2000" b="1" dirty="0"/>
          </a:p>
        </p:txBody>
      </p:sp>
      <p:pic>
        <p:nvPicPr>
          <p:cNvPr id="8194" name="Picture 2" descr="Image result for text files clipart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464" y="4438795"/>
            <a:ext cx="908242" cy="106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Image result for bacteria taxonomy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731" y="4438795"/>
            <a:ext cx="1716733" cy="113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4926782" y="2816135"/>
            <a:ext cx="2798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Which unique bacterial marker </a:t>
            </a:r>
          </a:p>
          <a:p>
            <a:r>
              <a:rPr lang="en-US" sz="1600" i="1" dirty="0"/>
              <a:t>does each read match?</a:t>
            </a:r>
          </a:p>
        </p:txBody>
      </p:sp>
      <p:sp>
        <p:nvSpPr>
          <p:cNvPr id="29" name="Down Arrow 28"/>
          <p:cNvSpPr/>
          <p:nvPr/>
        </p:nvSpPr>
        <p:spPr>
          <a:xfrm rot="19131481">
            <a:off x="4757768" y="1400618"/>
            <a:ext cx="493447" cy="1411744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Down Arrow 29"/>
          <p:cNvSpPr/>
          <p:nvPr/>
        </p:nvSpPr>
        <p:spPr>
          <a:xfrm rot="5400000">
            <a:off x="6696109" y="1380297"/>
            <a:ext cx="493447" cy="1013163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7436714" y="2071121"/>
            <a:ext cx="2152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Bacterial genomes</a:t>
            </a:r>
          </a:p>
        </p:txBody>
      </p:sp>
      <p:pic>
        <p:nvPicPr>
          <p:cNvPr id="8196" name="Picture 4" descr="Free Clipart: Blue Database | LindsayBradford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6714" y="1271717"/>
            <a:ext cx="839715" cy="83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The Marketing Repository - Database Platform For Marketing ...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412584"/>
            <a:ext cx="823365" cy="823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5562600" y="2225010"/>
            <a:ext cx="2092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Unique DNA </a:t>
            </a:r>
          </a:p>
          <a:p>
            <a:r>
              <a:rPr lang="en-US" sz="1400" dirty="0"/>
              <a:t>markers</a:t>
            </a:r>
          </a:p>
        </p:txBody>
      </p:sp>
      <p:pic>
        <p:nvPicPr>
          <p:cNvPr id="31" name="Picture 6" descr="https://2.bp.blogspot.com/-p-QKKk3T8O0/UQN3a5YSALI/AAAAAAAAFcE/iTlNg3jee9A/s1600/Grizzly+Bear-2013-0pic-03.jp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7" t="20792" r="21414" b="13158"/>
          <a:stretch/>
        </p:blipFill>
        <p:spPr bwMode="auto">
          <a:xfrm>
            <a:off x="5934858" y="5971949"/>
            <a:ext cx="105196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943768" y="6038059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51" y="2106490"/>
            <a:ext cx="7192963" cy="4352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9"/>
          <a:stretch/>
        </p:blipFill>
        <p:spPr bwMode="auto">
          <a:xfrm>
            <a:off x="419996" y="2713014"/>
            <a:ext cx="8624944" cy="40721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78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8" grpId="0" animBg="1"/>
      <p:bldP spid="19" grpId="0"/>
      <p:bldP spid="20" grpId="0" animBg="1"/>
      <p:bldP spid="21" grpId="0"/>
      <p:bldP spid="5" grpId="0"/>
      <p:bldP spid="22" grpId="0"/>
      <p:bldP spid="27" grpId="0"/>
      <p:bldP spid="29" grpId="0" animBg="1"/>
      <p:bldP spid="30" grpId="0" animBg="1"/>
      <p:bldP spid="28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23"/>
          <a:stretch/>
        </p:blipFill>
        <p:spPr bwMode="auto">
          <a:xfrm>
            <a:off x="198651" y="2076680"/>
            <a:ext cx="7962369" cy="2746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Processed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composition, one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49208" y="926068"/>
            <a:ext cx="2984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Example Metaphlan3 output: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9208" y="1295400"/>
            <a:ext cx="2816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sample03_metaphlan.txt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905000" y="1866900"/>
            <a:ext cx="762000" cy="2667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64118" y="1661696"/>
            <a:ext cx="1611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Database version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114801" y="2438400"/>
            <a:ext cx="106679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257799" y="2286000"/>
            <a:ext cx="1869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Metaphlan3 options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383760" y="2624554"/>
            <a:ext cx="2407440" cy="4234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943600" y="2836277"/>
            <a:ext cx="2776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How many reads were mapped</a:t>
            </a:r>
            <a:br>
              <a:rPr lang="en-US" sz="1600" dirty="0"/>
            </a:br>
            <a:r>
              <a:rPr lang="en-US" sz="1600" dirty="0"/>
              <a:t>to database of markers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3657600" y="2860625"/>
            <a:ext cx="2514601" cy="6445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1280" y="2000250"/>
            <a:ext cx="0" cy="836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195" y="5410200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= comment, should not be parsed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48400" y="3429000"/>
            <a:ext cx="17695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Description of data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1280" y="2860625"/>
            <a:ext cx="0" cy="190692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90765" y="4614148"/>
            <a:ext cx="1273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Actual data</a:t>
            </a:r>
          </a:p>
        </p:txBody>
      </p:sp>
      <p:sp>
        <p:nvSpPr>
          <p:cNvPr id="10245" name="Right Brace 10244"/>
          <p:cNvSpPr/>
          <p:nvPr/>
        </p:nvSpPr>
        <p:spPr>
          <a:xfrm>
            <a:off x="5562600" y="2971800"/>
            <a:ext cx="685800" cy="2286000"/>
          </a:xfrm>
          <a:prstGeom prst="rightBrace">
            <a:avLst>
              <a:gd name="adj1" fmla="val 8333"/>
              <a:gd name="adj2" fmla="val 78000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6" name="TextBox 10245"/>
          <p:cNvSpPr txBox="1"/>
          <p:nvPr/>
        </p:nvSpPr>
        <p:spPr>
          <a:xfrm>
            <a:off x="152400" y="637401"/>
            <a:ext cx="8696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https://github.com/GRONINGEN-MICROBIOME-CENTRE/Groningen-Microbiome/tree/master/Projects/Microbiome_data_analysis_2021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38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4" grpId="0"/>
      <p:bldP spid="29" grpId="0"/>
      <p:bldP spid="102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Processed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composition, one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9208" y="653534"/>
            <a:ext cx="2984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Example Metaphlan3 output: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9208" y="990600"/>
            <a:ext cx="6616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sample03_metaphlan.txt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Loaded in excel, tab separated, starting from data description line</a:t>
            </a:r>
          </a:p>
        </p:txBody>
      </p:sp>
      <p:sp>
        <p:nvSpPr>
          <p:cNvPr id="8" name="Down Arrow 7"/>
          <p:cNvSpPr/>
          <p:nvPr/>
        </p:nvSpPr>
        <p:spPr>
          <a:xfrm rot="10800000">
            <a:off x="838200" y="3962402"/>
            <a:ext cx="493447" cy="1295398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304800" y="5104185"/>
            <a:ext cx="1613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Detected taxon</a:t>
            </a:r>
          </a:p>
        </p:txBody>
      </p:sp>
      <p:pic>
        <p:nvPicPr>
          <p:cNvPr id="10" name="Picture 2" descr="https://upload.wikimedia.org/wikipedia/commons/thumb/a/a5/Biological_classification_L_Pengo_vflip.svg/800px-Biological_classification_L_Pengo_vflip.sv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52"/>
          <a:stretch/>
        </p:blipFill>
        <p:spPr bwMode="auto">
          <a:xfrm rot="16200000">
            <a:off x="792542" y="5003027"/>
            <a:ext cx="986231" cy="196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own Arrow 10"/>
          <p:cNvSpPr/>
          <p:nvPr/>
        </p:nvSpPr>
        <p:spPr>
          <a:xfrm rot="10800000">
            <a:off x="2819399" y="3962400"/>
            <a:ext cx="493447" cy="776941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2438400" y="4863918"/>
            <a:ext cx="14597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NCBI taxonomy</a:t>
            </a:r>
            <a:br>
              <a:rPr lang="en-US" sz="1600" dirty="0"/>
            </a:br>
            <a:r>
              <a:rPr lang="en-US" sz="1600" dirty="0"/>
              <a:t>database ID</a:t>
            </a:r>
          </a:p>
        </p:txBody>
      </p:sp>
      <p:sp>
        <p:nvSpPr>
          <p:cNvPr id="13" name="Down Arrow 12"/>
          <p:cNvSpPr/>
          <p:nvPr/>
        </p:nvSpPr>
        <p:spPr>
          <a:xfrm rot="10800000">
            <a:off x="3886197" y="3962400"/>
            <a:ext cx="493447" cy="1447800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3019979" y="5638800"/>
            <a:ext cx="27193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much of it was found,</a:t>
            </a:r>
          </a:p>
          <a:p>
            <a:r>
              <a:rPr lang="en-US" dirty="0"/>
              <a:t>Proportion of total amount</a:t>
            </a:r>
            <a:br>
              <a:rPr lang="en-US" dirty="0"/>
            </a:br>
            <a:r>
              <a:rPr lang="en-US" b="1" dirty="0"/>
              <a:t>in this taxonomic level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365618"/>
              </p:ext>
            </p:extLst>
          </p:nvPr>
        </p:nvGraphicFramePr>
        <p:xfrm>
          <a:off x="149208" y="1847929"/>
          <a:ext cx="8918592" cy="2090352"/>
        </p:xfrm>
        <a:graphic>
          <a:graphicData uri="http://schemas.openxmlformats.org/drawingml/2006/table">
            <a:tbl>
              <a:tblPr/>
              <a:tblGrid>
                <a:gridCol w="2746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#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clade_name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clade_taxid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relative_abundance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coverage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estimated_number_of_reads_from_the_clade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UNKNOWN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61.82275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13977208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37.74056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2.68665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8630415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k__Viruses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10239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0.43668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0.03109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k__Bacteria|p__Bacteroidetes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2|976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30.76366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2.18999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7263341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k__Bacteria|p__Firmicutes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2|1239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3.0218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0.21511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572572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k__Bacteria|p__Verrucomicrobia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2|74201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2.17796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0.15504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432700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k__Bacteria|p__Proteobacteria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2|1224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1.26003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0.0897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268645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k__Bacteria|p__Actinobacteria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2|201174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0.46844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0.03335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75140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k__Viruses|p__Viruses_unclassified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10239|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0.43668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0.03109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894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304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Bacteria|p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__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Lentisphaerae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2|256845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0.04867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0.00346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18017</a:t>
                      </a:r>
                    </a:p>
                  </a:txBody>
                  <a:tcPr marL="7152" marR="7152" marT="71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Down Arrow 16"/>
          <p:cNvSpPr/>
          <p:nvPr/>
        </p:nvSpPr>
        <p:spPr>
          <a:xfrm rot="10800000">
            <a:off x="6923137" y="4191000"/>
            <a:ext cx="493447" cy="1524000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6629400" y="5747664"/>
            <a:ext cx="2305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many sequencing</a:t>
            </a:r>
            <a:br>
              <a:rPr lang="en-US" dirty="0"/>
            </a:br>
            <a:r>
              <a:rPr lang="en-US" dirty="0"/>
              <a:t>reads match this taxon</a:t>
            </a:r>
            <a:endParaRPr lang="en-US" b="1" dirty="0"/>
          </a:p>
        </p:txBody>
      </p:sp>
      <p:sp>
        <p:nvSpPr>
          <p:cNvPr id="19" name="Rectangle 18"/>
          <p:cNvSpPr/>
          <p:nvPr/>
        </p:nvSpPr>
        <p:spPr>
          <a:xfrm>
            <a:off x="76200" y="1789331"/>
            <a:ext cx="2438400" cy="24778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657600" y="1789331"/>
            <a:ext cx="1371600" cy="24778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1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 animBg="1"/>
      <p:bldP spid="12" grpId="0"/>
      <p:bldP spid="13" grpId="0" animBg="1"/>
      <p:bldP spid="14" grpId="0"/>
      <p:bldP spid="17" grpId="0" animBg="1"/>
      <p:bldP spid="18" grpId="0"/>
      <p:bldP spid="19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Processed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composition, multiple samples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8600" y="632043"/>
            <a:ext cx="2990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p2_microbiomes_data.csv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/>
              <a:t>Comma separated file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253831"/>
              </p:ext>
            </p:extLst>
          </p:nvPr>
        </p:nvGraphicFramePr>
        <p:xfrm>
          <a:off x="152400" y="1371600"/>
          <a:ext cx="8077200" cy="2969442"/>
        </p:xfrm>
        <a:graphic>
          <a:graphicData uri="http://schemas.openxmlformats.org/drawingml/2006/table">
            <a:tbl>
              <a:tblPr/>
              <a:tblGrid>
                <a:gridCol w="4523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6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96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18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95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13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326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k__Archaea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k__Bacteria.p__Acidobacteria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k__Bacteria.p__Actinobacteria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k__Bacteria.p__Bacteroidetes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k__Bacteria.p__Candidatus_Saccharibacteria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0.1058457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0.0007106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0.9853421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0.0146579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0.2373374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0.0380438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0.9960005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0.0039995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0.536087354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0.018772002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0.9952566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0.0047434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0.161626316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0.019073802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0.9946982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0.0053018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0.082172008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0.174013517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0.9997665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0.0002335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0.3197892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0.0111263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0.9793507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0.0206493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0.162154716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0.044633504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0.9270828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0.0729172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0.0568512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0.0383091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0.108812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0.005147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0.9924714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0.0075286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0.3638715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0.0525311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0.0210377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0.4517069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0.08628014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0.534517361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0.0697983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0.2908249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0.334316608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0.046585079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0.3506071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0.216774865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0.141462665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0.119427988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0.034723597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0.0217486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0.1651429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0.0789061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0.0557527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S20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0.0044122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0.509651949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458200" y="107846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62800" y="762000"/>
            <a:ext cx="1928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692 more columns</a:t>
            </a:r>
          </a:p>
        </p:txBody>
      </p:sp>
      <p:sp>
        <p:nvSpPr>
          <p:cNvPr id="12" name="Down Arrow 11"/>
          <p:cNvSpPr/>
          <p:nvPr/>
        </p:nvSpPr>
        <p:spPr>
          <a:xfrm rot="10800000">
            <a:off x="43756" y="4495800"/>
            <a:ext cx="493447" cy="1295398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199114" y="5791198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name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4858" y="5181600"/>
            <a:ext cx="2843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Relative abundance of taxon</a:t>
            </a:r>
          </a:p>
        </p:txBody>
      </p:sp>
      <p:sp>
        <p:nvSpPr>
          <p:cNvPr id="14" name="Down Arrow 13"/>
          <p:cNvSpPr/>
          <p:nvPr/>
        </p:nvSpPr>
        <p:spPr>
          <a:xfrm rot="10800000">
            <a:off x="761999" y="4533901"/>
            <a:ext cx="493447" cy="647699"/>
          </a:xfrm>
          <a:prstGeom prst="downArrow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2" descr="https://upload.wikimedia.org/wikipedia/commons/thumb/a/a5/Biological_classification_L_Pengo_vflip.svg/800px-Biological_classification_L_Pengo_vflip.svg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52"/>
          <a:stretch/>
        </p:blipFill>
        <p:spPr bwMode="auto">
          <a:xfrm rot="16200000">
            <a:off x="4130177" y="4501891"/>
            <a:ext cx="986231" cy="196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38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  <p:bldP spid="13" grpId="0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Sample metadata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138789"/>
              </p:ext>
            </p:extLst>
          </p:nvPr>
        </p:nvGraphicFramePr>
        <p:xfrm>
          <a:off x="6705600" y="1524000"/>
          <a:ext cx="1600200" cy="3988950"/>
        </p:xfrm>
        <a:graphic>
          <a:graphicData uri="http://schemas.openxmlformats.org/drawingml/2006/table">
            <a:tbl>
              <a:tblPr/>
              <a:tblGrid>
                <a:gridCol w="650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92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k__Bacteria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0.9853421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0.9960005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0.9952566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0.9946982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0.9997665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0.9793507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0.9270828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0.9924714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S12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S13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S14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S15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S16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S17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S18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S19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S20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070" marR="7070" marT="707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06489"/>
              </p:ext>
            </p:extLst>
          </p:nvPr>
        </p:nvGraphicFramePr>
        <p:xfrm>
          <a:off x="609600" y="1524000"/>
          <a:ext cx="4076700" cy="400050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Gender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Diagnosis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BMI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Biomarker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62.8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81.6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29.1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69.3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173.2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22.7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21.7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25.1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24.1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30.1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33.5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Disease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632043"/>
            <a:ext cx="2991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p2_microbiomes_meta.csv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/>
              <a:t>Comma separated file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86800" y="175260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29400" y="955208"/>
            <a:ext cx="13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Microbiome</a:t>
            </a:r>
            <a:endParaRPr lang="en-US" dirty="0"/>
          </a:p>
        </p:txBody>
      </p:sp>
      <p:sp>
        <p:nvSpPr>
          <p:cNvPr id="26" name="Right Arrow 25"/>
          <p:cNvSpPr/>
          <p:nvPr/>
        </p:nvSpPr>
        <p:spPr>
          <a:xfrm rot="16200000">
            <a:off x="3086100" y="5852159"/>
            <a:ext cx="6096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6200000">
            <a:off x="6515100" y="5821678"/>
            <a:ext cx="6096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345180" y="6191248"/>
            <a:ext cx="3535680" cy="110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1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6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838200"/>
            <a:ext cx="8229600" cy="4525963"/>
          </a:xfrm>
        </p:spPr>
        <p:txBody>
          <a:bodyPr/>
          <a:lstStyle/>
          <a:p>
            <a:r>
              <a:rPr lang="en-US" dirty="0"/>
              <a:t>Coming back in a bit</a:t>
            </a:r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5 min break</a:t>
            </a:r>
          </a:p>
        </p:txBody>
      </p:sp>
    </p:spTree>
    <p:extLst>
      <p:ext uri="{BB962C8B-B14F-4D97-AF65-F5344CB8AC3E}">
        <p14:creationId xmlns:p14="http://schemas.microsoft.com/office/powerpoint/2010/main" val="3074603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I: Data handling of single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sample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687" y="911244"/>
            <a:ext cx="4580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Input file: sample03_metaphlan.txt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920" y="2133600"/>
            <a:ext cx="8223662" cy="4179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load </a:t>
            </a:r>
            <a:r>
              <a:rPr lang="en-US" dirty="0" err="1"/>
              <a:t>microbiome</a:t>
            </a:r>
            <a:r>
              <a:rPr lang="en-US" dirty="0"/>
              <a:t> data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find relative abundances of unknown &amp; kingdoms (</a:t>
            </a:r>
            <a:r>
              <a:rPr lang="en-US" dirty="0" err="1"/>
              <a:t>archaea</a:t>
            </a:r>
            <a:r>
              <a:rPr lang="en-US" dirty="0"/>
              <a:t>, bacteria, viruses)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find relative abundances of phyla and unknown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extract all species, remove unclassified reads and re-calculate relative abundances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plot phylum-level composition of </a:t>
            </a:r>
            <a:r>
              <a:rPr lang="en-US" dirty="0" err="1"/>
              <a:t>microbiome</a:t>
            </a:r>
            <a:r>
              <a:rPr lang="en-US" dirty="0"/>
              <a:t> sample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remove “unknown” taxa &amp; re-normalize, </a:t>
            </a:r>
            <a:br>
              <a:rPr lang="en-US" dirty="0"/>
            </a:br>
            <a:r>
              <a:rPr lang="en-US" dirty="0"/>
              <a:t>then plot top-ten most abundant species and rest of data grouped as "Other“</a:t>
            </a:r>
          </a:p>
          <a:p>
            <a:pPr>
              <a:lnSpc>
                <a:spcPct val="114000"/>
              </a:lnSpc>
            </a:pPr>
            <a:r>
              <a:rPr lang="en-US" dirty="0"/>
              <a:t>(bonus): extract bacterial classes, filter them by relative abundance ( &gt; 0.1%) and</a:t>
            </a:r>
            <a:br>
              <a:rPr lang="en-US" dirty="0"/>
            </a:br>
            <a:r>
              <a:rPr lang="en-US" dirty="0"/>
              <a:t>                re-normalize the data</a:t>
            </a:r>
          </a:p>
          <a:p>
            <a:pPr>
              <a:lnSpc>
                <a:spcPct val="114000"/>
              </a:lnSpc>
            </a:pPr>
            <a:r>
              <a:rPr lang="en-US" dirty="0"/>
              <a:t>(bonus): plot the microbiome, all of it</a:t>
            </a:r>
          </a:p>
          <a:p>
            <a:pPr>
              <a:lnSpc>
                <a:spcPct val="114000"/>
              </a:lnSpc>
            </a:pPr>
            <a:r>
              <a:rPr lang="en-US" dirty="0"/>
              <a:t>(bonus): look at sample01_metaphlan.txt &amp; sample02_metaphlan.txt</a:t>
            </a:r>
            <a:br>
              <a:rPr lang="en-US" dirty="0"/>
            </a:br>
            <a:r>
              <a:rPr lang="en-US" dirty="0"/>
              <a:t>    - compare them to sample03</a:t>
            </a:r>
          </a:p>
          <a:p>
            <a:pPr>
              <a:lnSpc>
                <a:spcPct val="114000"/>
              </a:lnSpc>
            </a:pPr>
            <a:r>
              <a:rPr lang="en-US" dirty="0"/>
              <a:t>    - is there anything unusual in these samples? If so, what?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400" y="1600200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637401"/>
            <a:ext cx="8696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https://github.com/GRONINGEN-MICROBIOME-CENTRE/Groningen-Microbiome/tree/master/Projects/Microbiome_data_analysis_2021</a:t>
            </a:r>
          </a:p>
        </p:txBody>
      </p:sp>
    </p:spTree>
    <p:extLst>
      <p:ext uri="{BB962C8B-B14F-4D97-AF65-F5344CB8AC3E}">
        <p14:creationId xmlns:p14="http://schemas.microsoft.com/office/powerpoint/2010/main" val="4028177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II: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alpha diversity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737205"/>
            <a:ext cx="7294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 or: How much “stuff” is in there? And how much of which “item”?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219200"/>
            <a:ext cx="7926209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14000"/>
              </a:lnSpc>
              <a:buFont typeface="+mj-lt"/>
              <a:buAutoNum type="arabicParenR"/>
            </a:pPr>
            <a:r>
              <a:rPr lang="en-US" sz="2000" b="1" dirty="0"/>
              <a:t>Richness (R)</a:t>
            </a:r>
            <a:r>
              <a:rPr lang="en-US" sz="2000" dirty="0"/>
              <a:t>: total number of different “stuff” (microbial taxa)</a:t>
            </a:r>
          </a:p>
          <a:p>
            <a:pPr marL="742950" lvl="1" indent="-28575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dirty="0"/>
              <a:t>Generally calculated at certain taxonomic level – Species, Genera …</a:t>
            </a:r>
          </a:p>
          <a:p>
            <a:pPr marL="457200" indent="-457200">
              <a:lnSpc>
                <a:spcPct val="114000"/>
              </a:lnSpc>
              <a:buFont typeface="+mj-lt"/>
              <a:buAutoNum type="arabicParenR"/>
            </a:pPr>
            <a:r>
              <a:rPr lang="en-US" sz="2000" b="1" dirty="0"/>
              <a:t>Diversity index: </a:t>
            </a:r>
            <a:r>
              <a:rPr lang="en-US" sz="2000" dirty="0"/>
              <a:t>more complicated metric of “how much stuff”, </a:t>
            </a:r>
            <a:br>
              <a:rPr lang="en-US" sz="2000" dirty="0"/>
            </a:br>
            <a:r>
              <a:rPr lang="en-US" sz="2000" dirty="0"/>
              <a:t>which takes into account number of taxa and their abundances</a:t>
            </a:r>
          </a:p>
          <a:p>
            <a:pPr marL="457200" indent="-457200">
              <a:lnSpc>
                <a:spcPct val="114000"/>
              </a:lnSpc>
              <a:buFont typeface="+mj-lt"/>
              <a:buAutoNum type="arabicParenR"/>
            </a:pPr>
            <a:endParaRPr lang="en-US" sz="2000" b="1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700" y="2743200"/>
            <a:ext cx="2686050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96241" y="3070860"/>
            <a:ext cx="7910968" cy="3136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i="1" dirty="0"/>
              <a:t>Shannon index:</a:t>
            </a:r>
          </a:p>
          <a:p>
            <a:pPr>
              <a:lnSpc>
                <a:spcPct val="114000"/>
              </a:lnSpc>
            </a:pPr>
            <a:endParaRPr lang="en-US" sz="2000" i="1" dirty="0"/>
          </a:p>
          <a:p>
            <a:pPr>
              <a:lnSpc>
                <a:spcPct val="114000"/>
              </a:lnSpc>
            </a:pPr>
            <a:r>
              <a:rPr lang="en-US" b="1" i="1" dirty="0"/>
              <a:t>p</a:t>
            </a:r>
            <a:r>
              <a:rPr lang="en-US" b="1" i="1" baseline="-25000" dirty="0"/>
              <a:t>i</a:t>
            </a:r>
            <a:r>
              <a:rPr lang="en-US" b="1" i="1" dirty="0"/>
              <a:t> </a:t>
            </a:r>
            <a:r>
              <a:rPr lang="en-US" i="1" dirty="0"/>
              <a:t>is the </a:t>
            </a:r>
            <a:r>
              <a:rPr lang="en-US" i="1" u="sng" dirty="0"/>
              <a:t>proportion</a:t>
            </a:r>
            <a:r>
              <a:rPr lang="en-US" i="1" dirty="0"/>
              <a:t> of microbe belonging to the </a:t>
            </a:r>
            <a:r>
              <a:rPr lang="en-US" i="1" dirty="0" err="1"/>
              <a:t>i-th</a:t>
            </a:r>
            <a:r>
              <a:rPr lang="en-US" i="1" dirty="0"/>
              <a:t> taxon in the dataset</a:t>
            </a:r>
            <a:br>
              <a:rPr lang="en-US" i="1" dirty="0"/>
            </a:br>
            <a:endParaRPr lang="en-US" i="1" dirty="0"/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i="1" dirty="0"/>
              <a:t>Simpson index: </a:t>
            </a:r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endParaRPr lang="en-US" sz="2000" i="1" dirty="0"/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endParaRPr lang="en-US" sz="2000" i="1" dirty="0"/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i="1" dirty="0"/>
              <a:t>Inverse Simpson:</a:t>
            </a:r>
          </a:p>
          <a:p>
            <a:endParaRPr lang="en-US" sz="2000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4267200"/>
            <a:ext cx="1676400" cy="1125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5239901"/>
            <a:ext cx="2087386" cy="116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225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685801"/>
            <a:ext cx="8229600" cy="914400"/>
          </a:xfrm>
        </p:spPr>
        <p:txBody>
          <a:bodyPr>
            <a:normAutofit/>
          </a:bodyPr>
          <a:lstStyle/>
          <a:p>
            <a:r>
              <a:rPr lang="en-US" sz="2400" dirty="0"/>
              <a:t>Diversity calculations are implemented in </a:t>
            </a:r>
            <a:r>
              <a:rPr lang="en-US" sz="2400" i="1" dirty="0"/>
              <a:t>vegan </a:t>
            </a:r>
            <a:r>
              <a:rPr lang="en-US" sz="2400" dirty="0"/>
              <a:t>package for R vegan::diversity function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II: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alpha diversity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2920" y="1984832"/>
            <a:ext cx="7429150" cy="4949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14000"/>
              </a:lnSpc>
              <a:buAutoNum type="arabicParenR"/>
            </a:pPr>
            <a:r>
              <a:rPr lang="en-US" sz="2000" dirty="0"/>
              <a:t>calculate the following </a:t>
            </a:r>
            <a:r>
              <a:rPr lang="en-US" sz="2000" dirty="0" err="1"/>
              <a:t>microbiome</a:t>
            </a:r>
            <a:r>
              <a:rPr lang="en-US" sz="2000" dirty="0"/>
              <a:t> diversity metrics:</a:t>
            </a:r>
          </a:p>
          <a:p>
            <a:pPr marL="914400" lvl="1" indent="-457200">
              <a:lnSpc>
                <a:spcPct val="114000"/>
              </a:lnSpc>
              <a:buFont typeface="+mj-lt"/>
              <a:buAutoNum type="alphaLcParenR"/>
            </a:pPr>
            <a:r>
              <a:rPr lang="en-US" sz="2000" dirty="0"/>
              <a:t>species richness (total number of species)</a:t>
            </a:r>
          </a:p>
          <a:p>
            <a:pPr marL="914400" lvl="1" indent="-457200">
              <a:lnSpc>
                <a:spcPct val="114000"/>
              </a:lnSpc>
              <a:buFont typeface="+mj-lt"/>
              <a:buAutoNum type="alphaLcParenR"/>
            </a:pPr>
            <a:r>
              <a:rPr lang="en-US" sz="2000" dirty="0"/>
              <a:t>genera richness (total number of genera)</a:t>
            </a:r>
          </a:p>
          <a:p>
            <a:pPr marL="914400" lvl="1" indent="-457200">
              <a:lnSpc>
                <a:spcPct val="114000"/>
              </a:lnSpc>
              <a:buFont typeface="+mj-lt"/>
              <a:buAutoNum type="alphaLcParenR"/>
            </a:pPr>
            <a:r>
              <a:rPr lang="en-US" sz="2000" dirty="0" err="1"/>
              <a:t>shannon</a:t>
            </a:r>
            <a:r>
              <a:rPr lang="en-US" sz="2000" dirty="0"/>
              <a:t> diversity of species</a:t>
            </a:r>
          </a:p>
          <a:p>
            <a:pPr marL="914400" lvl="1" indent="-457200">
              <a:lnSpc>
                <a:spcPct val="114000"/>
              </a:lnSpc>
              <a:buFont typeface="+mj-lt"/>
              <a:buAutoNum type="alphaLcParenR"/>
            </a:pPr>
            <a:r>
              <a:rPr lang="en-US" sz="2000" dirty="0"/>
              <a:t>inverse </a:t>
            </a:r>
            <a:r>
              <a:rPr lang="en-US" sz="2000" dirty="0" err="1"/>
              <a:t>simpson</a:t>
            </a:r>
            <a:r>
              <a:rPr lang="en-US" sz="2000" dirty="0"/>
              <a:t> diversity of species</a:t>
            </a:r>
          </a:p>
          <a:p>
            <a:pPr lvl="1">
              <a:lnSpc>
                <a:spcPct val="114000"/>
              </a:lnSpc>
            </a:pPr>
            <a:r>
              <a:rPr lang="en-US" sz="2000" dirty="0"/>
              <a:t>(bonus): implement calculation of </a:t>
            </a:r>
            <a:r>
              <a:rPr lang="en-US" sz="2000" dirty="0" err="1"/>
              <a:t>shannon</a:t>
            </a:r>
            <a:r>
              <a:rPr lang="en-US" sz="2000" dirty="0"/>
              <a:t> index</a:t>
            </a:r>
          </a:p>
          <a:p>
            <a:pPr lvl="1">
              <a:lnSpc>
                <a:spcPct val="114000"/>
              </a:lnSpc>
            </a:pPr>
            <a:endParaRPr lang="en-US" sz="2000" dirty="0"/>
          </a:p>
          <a:p>
            <a:pPr marL="457200" indent="-457200">
              <a:lnSpc>
                <a:spcPct val="114000"/>
              </a:lnSpc>
              <a:buFont typeface="+mj-lt"/>
              <a:buAutoNum type="arabicParenR"/>
            </a:pPr>
            <a:r>
              <a:rPr lang="en-US" sz="2000" dirty="0"/>
              <a:t>Examine and compare our three samples: </a:t>
            </a:r>
          </a:p>
          <a:p>
            <a:pPr>
              <a:lnSpc>
                <a:spcPct val="114000"/>
              </a:lnSpc>
            </a:pPr>
            <a:r>
              <a:rPr lang="en-US" i="1" dirty="0"/>
              <a:t>sample01_metaphlan.txt, sample02_metaphlan.txt, sample03_metaphlan.txt</a:t>
            </a:r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dirty="0"/>
              <a:t>How do diversity metrics of these samples look?</a:t>
            </a:r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dirty="0"/>
              <a:t>How do the relative abundances of taxa compare?</a:t>
            </a:r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dirty="0"/>
              <a:t>Do we think all the samples are successfully sequenced / </a:t>
            </a:r>
            <a:br>
              <a:rPr lang="en-US" sz="2000" dirty="0"/>
            </a:br>
            <a:r>
              <a:rPr lang="en-US" sz="2000" dirty="0"/>
              <a:t>is there anything unusual about them?</a:t>
            </a:r>
          </a:p>
          <a:p>
            <a:pPr marL="457200" indent="-457200">
              <a:lnSpc>
                <a:spcPct val="114000"/>
              </a:lnSpc>
              <a:buFont typeface="Arial" pitchFamily="34" charset="0"/>
              <a:buChar char="•"/>
            </a:pPr>
            <a:r>
              <a:rPr lang="en-US" sz="2000" dirty="0"/>
              <a:t>(bonus): merge the data from multiple samples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1600200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381945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6353" y="-13447"/>
            <a:ext cx="8229600" cy="62304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Topics </a:t>
            </a:r>
            <a:r>
              <a:rPr lang="en-US">
                <a:solidFill>
                  <a:schemeClr val="bg1"/>
                </a:solidFill>
              </a:rPr>
              <a:t>for today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838200"/>
            <a:ext cx="7880684" cy="36810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arenR"/>
            </a:pPr>
            <a:r>
              <a:rPr lang="en-US" sz="2800" b="1" dirty="0"/>
              <a:t>What is </a:t>
            </a:r>
            <a:r>
              <a:rPr lang="en-US" sz="2800" b="1" dirty="0" err="1"/>
              <a:t>microbiome</a:t>
            </a:r>
            <a:r>
              <a:rPr lang="en-US" sz="2800" b="1" dirty="0"/>
              <a:t> and how do we describe it?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arenR"/>
            </a:pPr>
            <a:r>
              <a:rPr lang="en-US" sz="2800" b="1" dirty="0"/>
              <a:t>How do we generate </a:t>
            </a:r>
            <a:r>
              <a:rPr lang="en-US" sz="2800" b="1" dirty="0" err="1"/>
              <a:t>microbiome</a:t>
            </a:r>
            <a:r>
              <a:rPr lang="en-US" sz="2800" b="1" dirty="0"/>
              <a:t> data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arenR"/>
            </a:pPr>
            <a:r>
              <a:rPr lang="en-US" sz="2800" b="1" dirty="0" err="1"/>
              <a:t>Microbiome</a:t>
            </a:r>
            <a:r>
              <a:rPr lang="en-US" sz="2800" b="1" dirty="0"/>
              <a:t> data analysis</a:t>
            </a:r>
          </a:p>
          <a:p>
            <a:pPr marL="971550" lvl="1" indent="-514350">
              <a:lnSpc>
                <a:spcPct val="110000"/>
              </a:lnSpc>
              <a:buFont typeface="Arial" pitchFamily="34" charset="0"/>
              <a:buChar char="•"/>
            </a:pPr>
            <a:r>
              <a:rPr lang="en-US" sz="2400" dirty="0"/>
              <a:t>Exploring one </a:t>
            </a:r>
            <a:r>
              <a:rPr lang="en-US" sz="2400" dirty="0" err="1"/>
              <a:t>microbiome</a:t>
            </a:r>
            <a:endParaRPr lang="en-US" sz="2400" dirty="0"/>
          </a:p>
          <a:p>
            <a:pPr marL="971550" lvl="1" indent="-514350">
              <a:lnSpc>
                <a:spcPct val="110000"/>
              </a:lnSpc>
              <a:buFont typeface="Arial" pitchFamily="34" charset="0"/>
              <a:buChar char="•"/>
            </a:pPr>
            <a:r>
              <a:rPr lang="en-US" sz="2400" dirty="0"/>
              <a:t>Describing multiple </a:t>
            </a:r>
            <a:r>
              <a:rPr lang="en-US" sz="2400" dirty="0" err="1"/>
              <a:t>microbiomes</a:t>
            </a:r>
            <a:endParaRPr lang="en-US" sz="2400" dirty="0"/>
          </a:p>
          <a:p>
            <a:pPr marL="971550" lvl="1" indent="-514350">
              <a:lnSpc>
                <a:spcPct val="110000"/>
              </a:lnSpc>
              <a:buFont typeface="Arial" pitchFamily="34" charset="0"/>
              <a:buChar char="•"/>
            </a:pPr>
            <a:r>
              <a:rPr lang="en-US" sz="2400" dirty="0"/>
              <a:t>Comparing </a:t>
            </a:r>
            <a:r>
              <a:rPr lang="en-US" sz="2400" dirty="0" err="1"/>
              <a:t>microbiomes</a:t>
            </a:r>
            <a:endParaRPr lang="en-US" sz="2400" dirty="0"/>
          </a:p>
          <a:p>
            <a:pPr marL="514350" indent="-514350">
              <a:lnSpc>
                <a:spcPct val="110000"/>
              </a:lnSpc>
              <a:buFont typeface="+mj-lt"/>
              <a:buAutoNum type="arabicParenR"/>
            </a:pPr>
            <a:endParaRPr lang="en-US" sz="2800" dirty="0"/>
          </a:p>
          <a:p>
            <a:pPr marL="514350" indent="-514350">
              <a:lnSpc>
                <a:spcPct val="110000"/>
              </a:lnSpc>
              <a:buFont typeface="+mj-lt"/>
              <a:buAutoNum type="arabicParenR"/>
            </a:pP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581400"/>
            <a:ext cx="1039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Breaks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4038600"/>
            <a:ext cx="33447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/>
              <a:t>≈ 5 min after theory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/>
              <a:t>≈ 5 min after exercises I &amp; II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/>
              <a:t>≈ 5 min after exercises III</a:t>
            </a:r>
          </a:p>
        </p:txBody>
      </p:sp>
    </p:spTree>
    <p:extLst>
      <p:ext uri="{BB962C8B-B14F-4D97-AF65-F5344CB8AC3E}">
        <p14:creationId xmlns:p14="http://schemas.microsoft.com/office/powerpoint/2010/main" val="4185516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838200"/>
            <a:ext cx="8229600" cy="4525963"/>
          </a:xfrm>
        </p:spPr>
        <p:txBody>
          <a:bodyPr/>
          <a:lstStyle/>
          <a:p>
            <a:r>
              <a:rPr lang="en-US" dirty="0"/>
              <a:t>Coming back in a bit</a:t>
            </a:r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5 min break</a:t>
            </a:r>
          </a:p>
        </p:txBody>
      </p:sp>
    </p:spTree>
    <p:extLst>
      <p:ext uri="{BB962C8B-B14F-4D97-AF65-F5344CB8AC3E}">
        <p14:creationId xmlns:p14="http://schemas.microsoft.com/office/powerpoint/2010/main" val="567247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685801"/>
            <a:ext cx="8229600" cy="91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400" dirty="0"/>
              <a:t> </a:t>
            </a:r>
            <a:r>
              <a:rPr lang="en-US" sz="2400" dirty="0" err="1"/>
              <a:t>Microbiomes</a:t>
            </a:r>
            <a:r>
              <a:rPr lang="en-US" sz="2400" dirty="0"/>
              <a:t>: p2_microbiomes_data.csv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/>
              <a:t> Metadata: p2_microbiomes_meta.csv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III: Data from multiple samples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1981200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" y="2743200"/>
            <a:ext cx="7079182" cy="29344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Load the data, merge metadata with </a:t>
            </a:r>
            <a:r>
              <a:rPr lang="en-US" dirty="0" err="1"/>
              <a:t>microbiome</a:t>
            </a:r>
            <a:r>
              <a:rPr lang="en-US" dirty="0"/>
              <a:t> data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Plot relative abundances of microbial phyla for all samples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Plot </a:t>
            </a:r>
            <a:r>
              <a:rPr lang="en-US" dirty="0" err="1"/>
              <a:t>shannon</a:t>
            </a:r>
            <a:r>
              <a:rPr lang="en-US" dirty="0"/>
              <a:t> diversity of species of all samples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compare diversity of healthy </a:t>
            </a:r>
            <a:r>
              <a:rPr lang="en-US" dirty="0" err="1"/>
              <a:t>vs</a:t>
            </a:r>
            <a:r>
              <a:rPr lang="en-US" dirty="0"/>
              <a:t> disease groups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is there any difference? How big is it? Is it statistically significant?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what about inverse </a:t>
            </a:r>
            <a:r>
              <a:rPr lang="en-US" dirty="0" err="1"/>
              <a:t>simpson</a:t>
            </a:r>
            <a:r>
              <a:rPr lang="en-US" dirty="0"/>
              <a:t> index?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how is diversity associated with other metadata?</a:t>
            </a:r>
          </a:p>
          <a:p>
            <a:pPr>
              <a:lnSpc>
                <a:spcPct val="114000"/>
              </a:lnSpc>
            </a:pPr>
            <a:endParaRPr lang="en-US" dirty="0"/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700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685801"/>
            <a:ext cx="8229600" cy="91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400" dirty="0"/>
              <a:t> </a:t>
            </a:r>
            <a:r>
              <a:rPr lang="en-US" sz="2400" dirty="0" err="1"/>
              <a:t>Microbiomes</a:t>
            </a:r>
            <a:r>
              <a:rPr lang="en-US" sz="2400" dirty="0"/>
              <a:t>: p2_microbiomes_data.csv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/>
              <a:t> Metadata: p2_microbiomes_meta.csv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III: Data from multiple samples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1981200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" y="2743200"/>
            <a:ext cx="7079182" cy="29344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Load the data, merge metadata with </a:t>
            </a:r>
            <a:r>
              <a:rPr lang="en-US" dirty="0" err="1"/>
              <a:t>microbiome</a:t>
            </a:r>
            <a:r>
              <a:rPr lang="en-US" dirty="0"/>
              <a:t> data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Plot relative abundances of microbial phyla for all samples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Plot </a:t>
            </a:r>
            <a:r>
              <a:rPr lang="en-US" dirty="0" err="1"/>
              <a:t>shannon</a:t>
            </a:r>
            <a:r>
              <a:rPr lang="en-US" dirty="0"/>
              <a:t> diversity of species of all samples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compare diversity of healthy </a:t>
            </a:r>
            <a:r>
              <a:rPr lang="en-US" dirty="0" err="1"/>
              <a:t>vs</a:t>
            </a:r>
            <a:r>
              <a:rPr lang="en-US" dirty="0"/>
              <a:t> disease groups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is there any difference? How big is it? Is it statistically significant?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what about inverse </a:t>
            </a:r>
            <a:r>
              <a:rPr lang="en-US" dirty="0" err="1"/>
              <a:t>simpson</a:t>
            </a:r>
            <a:r>
              <a:rPr lang="en-US" dirty="0"/>
              <a:t> index?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how is diversity associated with other metadata?</a:t>
            </a:r>
          </a:p>
          <a:p>
            <a:pPr>
              <a:lnSpc>
                <a:spcPct val="114000"/>
              </a:lnSpc>
            </a:pPr>
            <a:endParaRPr lang="en-US" dirty="0"/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64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838200"/>
            <a:ext cx="8229600" cy="4525963"/>
          </a:xfrm>
        </p:spPr>
        <p:txBody>
          <a:bodyPr/>
          <a:lstStyle/>
          <a:p>
            <a:r>
              <a:rPr lang="en-US" dirty="0"/>
              <a:t>Coming back in a bit</a:t>
            </a:r>
          </a:p>
        </p:txBody>
      </p:sp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5 min break</a:t>
            </a:r>
          </a:p>
        </p:txBody>
      </p:sp>
    </p:spTree>
    <p:extLst>
      <p:ext uri="{BB962C8B-B14F-4D97-AF65-F5344CB8AC3E}">
        <p14:creationId xmlns:p14="http://schemas.microsoft.com/office/powerpoint/2010/main" val="4125872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IV: Difference between samples (beta diversity)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2984" y="1766856"/>
            <a:ext cx="3202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Bray-Curtis dissimilarity: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737205"/>
            <a:ext cx="6753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 or: How similar or different are two (micro)biomes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5280" y="233934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 is 0 to 1, 1 = totally different, 0 = identical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2400" y="2362200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x[</a:t>
            </a:r>
            <a:r>
              <a:rPr lang="en-US" b="1" dirty="0" err="1"/>
              <a:t>i,A</a:t>
            </a:r>
            <a:r>
              <a:rPr lang="en-US" b="1" dirty="0"/>
              <a:t>]</a:t>
            </a:r>
            <a:r>
              <a:rPr lang="en-US" dirty="0"/>
              <a:t> = relative abundance of taxon </a:t>
            </a:r>
            <a:r>
              <a:rPr lang="en-US" b="1" i="1" dirty="0"/>
              <a:t>i </a:t>
            </a:r>
            <a:r>
              <a:rPr lang="en-US" dirty="0"/>
              <a:t>in sample </a:t>
            </a:r>
            <a:r>
              <a:rPr lang="en-US" b="1" i="1" dirty="0"/>
              <a:t>A</a:t>
            </a:r>
          </a:p>
          <a:p>
            <a:r>
              <a:rPr lang="en-US" b="1" dirty="0"/>
              <a:t>x[</a:t>
            </a:r>
            <a:r>
              <a:rPr lang="en-US" b="1" dirty="0" err="1"/>
              <a:t>i,B</a:t>
            </a:r>
            <a:r>
              <a:rPr lang="en-US" b="1" dirty="0"/>
              <a:t>] </a:t>
            </a:r>
            <a:r>
              <a:rPr lang="en-US" dirty="0"/>
              <a:t>= relative abundance of taxon </a:t>
            </a:r>
            <a:r>
              <a:rPr lang="en-US" b="1" i="1" dirty="0"/>
              <a:t>i </a:t>
            </a:r>
            <a:r>
              <a:rPr lang="en-US" dirty="0"/>
              <a:t>in sample </a:t>
            </a:r>
            <a:r>
              <a:rPr lang="en-US" b="1" i="1" dirty="0"/>
              <a:t>B</a:t>
            </a:r>
          </a:p>
          <a:p>
            <a:endParaRPr lang="en-US" b="1" i="1" dirty="0"/>
          </a:p>
        </p:txBody>
      </p:sp>
      <p:sp>
        <p:nvSpPr>
          <p:cNvPr id="14" name="Rectangle 13"/>
          <p:cNvSpPr/>
          <p:nvPr/>
        </p:nvSpPr>
        <p:spPr>
          <a:xfrm>
            <a:off x="3411705" y="1797634"/>
            <a:ext cx="5910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000" b="1" i="1" dirty="0"/>
              <a:t>d[A,B]</a:t>
            </a:r>
            <a:r>
              <a:rPr lang="nl-NL" sz="2000" i="1" dirty="0"/>
              <a:t> = (</a:t>
            </a:r>
            <a:r>
              <a:rPr lang="nl-NL" sz="2000" i="1" dirty="0" err="1"/>
              <a:t>sum</a:t>
            </a:r>
            <a:r>
              <a:rPr lang="nl-NL" sz="2000" i="1" dirty="0"/>
              <a:t> [</a:t>
            </a:r>
            <a:r>
              <a:rPr lang="nl-NL" sz="2000" i="1" dirty="0" err="1"/>
              <a:t>abs</a:t>
            </a:r>
            <a:r>
              <a:rPr lang="nl-NL" sz="2000" i="1" dirty="0"/>
              <a:t>(</a:t>
            </a:r>
            <a:r>
              <a:rPr lang="nl-NL" sz="2000" b="1" i="1" dirty="0"/>
              <a:t>x[</a:t>
            </a:r>
            <a:r>
              <a:rPr lang="nl-NL" sz="2000" b="1" i="1" dirty="0" err="1"/>
              <a:t>i,A</a:t>
            </a:r>
            <a:r>
              <a:rPr lang="nl-NL" sz="2000" b="1" i="1" dirty="0"/>
              <a:t>]</a:t>
            </a:r>
            <a:r>
              <a:rPr lang="nl-NL" sz="2000" i="1" dirty="0"/>
              <a:t>-</a:t>
            </a:r>
            <a:r>
              <a:rPr lang="nl-NL" sz="2000" b="1" i="1" dirty="0"/>
              <a:t>x[</a:t>
            </a:r>
            <a:r>
              <a:rPr lang="nl-NL" sz="2000" b="1" i="1" dirty="0" err="1"/>
              <a:t>i,B</a:t>
            </a:r>
            <a:r>
              <a:rPr lang="nl-NL" sz="2000" b="1" i="1" dirty="0"/>
              <a:t>]</a:t>
            </a:r>
            <a:r>
              <a:rPr lang="nl-NL" sz="2000" i="1" dirty="0"/>
              <a:t>)]) / (sum (</a:t>
            </a:r>
            <a:r>
              <a:rPr lang="nl-NL" sz="2000" b="1" i="1" dirty="0"/>
              <a:t>x[</a:t>
            </a:r>
            <a:r>
              <a:rPr lang="nl-NL" sz="2000" b="1" i="1" dirty="0" err="1"/>
              <a:t>i,A</a:t>
            </a:r>
            <a:r>
              <a:rPr lang="nl-NL" sz="2000" b="1" i="1" dirty="0"/>
              <a:t>]</a:t>
            </a:r>
            <a:r>
              <a:rPr lang="nl-NL" sz="2000" i="1" dirty="0"/>
              <a:t>+</a:t>
            </a:r>
            <a:r>
              <a:rPr lang="nl-NL" sz="2000" b="1" i="1" dirty="0"/>
              <a:t>x[</a:t>
            </a:r>
            <a:r>
              <a:rPr lang="nl-NL" sz="2000" b="1" i="1" dirty="0" err="1"/>
              <a:t>i,B</a:t>
            </a:r>
            <a:r>
              <a:rPr lang="nl-NL" sz="2000" b="1" i="1" dirty="0"/>
              <a:t>]</a:t>
            </a:r>
            <a:r>
              <a:rPr lang="nl-NL" sz="2000" i="1" dirty="0"/>
              <a:t>))</a:t>
            </a:r>
            <a:endParaRPr lang="en-US" sz="2000" dirty="0"/>
          </a:p>
        </p:txBody>
      </p:sp>
      <p:sp>
        <p:nvSpPr>
          <p:cNvPr id="17" name="Content Placeholder 1"/>
          <p:cNvSpPr>
            <a:spLocks noGrp="1"/>
          </p:cNvSpPr>
          <p:nvPr>
            <p:ph idx="1"/>
          </p:nvPr>
        </p:nvSpPr>
        <p:spPr>
          <a:xfrm>
            <a:off x="228600" y="3285530"/>
            <a:ext cx="8229600" cy="2505670"/>
          </a:xfrm>
        </p:spPr>
        <p:txBody>
          <a:bodyPr>
            <a:normAutofit/>
          </a:bodyPr>
          <a:lstStyle/>
          <a:p>
            <a:r>
              <a:rPr lang="en-US" sz="2400" dirty="0"/>
              <a:t>Diversity calculations are implemented in </a:t>
            </a:r>
            <a:r>
              <a:rPr lang="en-US" sz="2400" i="1" dirty="0"/>
              <a:t>vegan </a:t>
            </a:r>
            <a:r>
              <a:rPr lang="en-US" sz="2400" dirty="0"/>
              <a:t>package for R vegan::</a:t>
            </a:r>
            <a:r>
              <a:rPr lang="en-US" sz="2400" dirty="0" err="1"/>
              <a:t>vegdist</a:t>
            </a:r>
            <a:r>
              <a:rPr lang="en-US" sz="2400" dirty="0"/>
              <a:t> function</a:t>
            </a:r>
          </a:p>
          <a:p>
            <a:r>
              <a:rPr lang="en-US" sz="2400" dirty="0"/>
              <a:t>Notes: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Function assumes taxa are in columns and samples are in rows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Taxa should of the same taxonomic level – all species, or all genera…</a:t>
            </a:r>
          </a:p>
        </p:txBody>
      </p:sp>
    </p:spTree>
    <p:extLst>
      <p:ext uri="{BB962C8B-B14F-4D97-AF65-F5344CB8AC3E}">
        <p14:creationId xmlns:p14="http://schemas.microsoft.com/office/powerpoint/2010/main" val="40516643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IV: Difference between samples (beta diversity)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780" y="2281535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idx="1"/>
          </p:nvPr>
        </p:nvSpPr>
        <p:spPr>
          <a:xfrm>
            <a:off x="152400" y="685800"/>
            <a:ext cx="8763000" cy="144779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1800" dirty="0" err="1"/>
              <a:t>Microbiomes</a:t>
            </a:r>
            <a:r>
              <a:rPr lang="en-US" sz="1800" dirty="0"/>
              <a:t>: p2_microbiomes_data.csv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/>
              <a:t>Metadata: p2_microbiomes_meta.csv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/>
              <a:t>Diversity calculations are implemented in </a:t>
            </a:r>
            <a:r>
              <a:rPr lang="en-US" sz="1800" i="1" dirty="0"/>
              <a:t>vegan </a:t>
            </a:r>
            <a:r>
              <a:rPr lang="en-US" sz="1800" dirty="0"/>
              <a:t>package for R vegan::</a:t>
            </a:r>
            <a:r>
              <a:rPr lang="en-US" sz="1800" dirty="0" err="1"/>
              <a:t>vegdist</a:t>
            </a:r>
            <a:r>
              <a:rPr lang="en-US" sz="1800" dirty="0"/>
              <a:t> function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/>
              <a:t>Principal coordinate analysis is implemented in </a:t>
            </a:r>
            <a:r>
              <a:rPr lang="en-US" sz="1800" i="1" dirty="0" err="1"/>
              <a:t>cmdscale</a:t>
            </a:r>
            <a:r>
              <a:rPr lang="en-US" sz="1800" i="1" dirty="0"/>
              <a:t> </a:t>
            </a:r>
            <a:r>
              <a:rPr lang="en-US" sz="1800" dirty="0"/>
              <a:t>function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472440" y="2743200"/>
            <a:ext cx="8210068" cy="3250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Calculate B/C dissimilarity between samples S01 and S02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Calculate B/C dissimilarity between all samples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Perform principal coordinate analysis of distance matrix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Identify how much variation in data is explained by first 3 </a:t>
            </a:r>
            <a:r>
              <a:rPr lang="en-US" dirty="0" err="1"/>
              <a:t>PCos</a:t>
            </a:r>
            <a:endParaRPr lang="en-US" dirty="0"/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Visualize first 3 </a:t>
            </a:r>
            <a:r>
              <a:rPr lang="en-US" dirty="0" err="1"/>
              <a:t>PCos</a:t>
            </a:r>
            <a:r>
              <a:rPr lang="en-US" dirty="0"/>
              <a:t> of our samples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Link the </a:t>
            </a:r>
            <a:r>
              <a:rPr lang="en-US" dirty="0" err="1"/>
              <a:t>PCos</a:t>
            </a:r>
            <a:r>
              <a:rPr lang="en-US" dirty="0"/>
              <a:t> to metadata and visualize healthy </a:t>
            </a:r>
            <a:r>
              <a:rPr lang="en-US" dirty="0" err="1"/>
              <a:t>vs</a:t>
            </a:r>
            <a:r>
              <a:rPr lang="en-US" dirty="0"/>
              <a:t> disease groups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Find centers of these groups and plot them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(bonus) quantify difference between </a:t>
            </a:r>
            <a:r>
              <a:rPr lang="en-US" dirty="0" err="1"/>
              <a:t>microbiomes</a:t>
            </a:r>
            <a:r>
              <a:rPr lang="en-US" dirty="0"/>
              <a:t> of healthy and disease samples</a:t>
            </a:r>
            <a:br>
              <a:rPr lang="en-US" dirty="0"/>
            </a:br>
            <a:r>
              <a:rPr lang="en-US" dirty="0"/>
              <a:t> hint: </a:t>
            </a:r>
            <a:r>
              <a:rPr lang="en-US" i="1" dirty="0"/>
              <a:t>vegan::</a:t>
            </a:r>
            <a:r>
              <a:rPr lang="en-US" i="1" dirty="0" err="1"/>
              <a:t>adonis</a:t>
            </a:r>
            <a:r>
              <a:rPr lang="en-US" i="1" dirty="0"/>
              <a:t> </a:t>
            </a:r>
            <a:r>
              <a:rPr lang="en-US" dirty="0"/>
              <a:t>function can quantify variance in distance matrix </a:t>
            </a:r>
            <a:br>
              <a:rPr lang="en-US" dirty="0"/>
            </a:br>
            <a:r>
              <a:rPr lang="en-US" dirty="0"/>
              <a:t>          explained by one (or multiple) variables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37792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Part V: (bonus) case-control analysis of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" y="1524000"/>
            <a:ext cx="304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Let’s try the following: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idx="1"/>
          </p:nvPr>
        </p:nvSpPr>
        <p:spPr>
          <a:xfrm>
            <a:off x="152400" y="685800"/>
            <a:ext cx="8763000" cy="144779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1800" dirty="0" err="1"/>
              <a:t>Microbiomes</a:t>
            </a:r>
            <a:r>
              <a:rPr lang="en-US" sz="1800" dirty="0"/>
              <a:t>: p2_microbiomes_data.csv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/>
              <a:t>Metadata: p2_microbiomes_meta.csv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2057400"/>
            <a:ext cx="8991600" cy="2302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Find and quantify differences in microbial taxa between healthy and disease samples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How many taxa exist only in one of the groups?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Which taxa are different?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How big is the difference?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Is it statistically significant?</a:t>
            </a:r>
          </a:p>
          <a:p>
            <a:pPr marL="800100" lvl="1" indent="-342900">
              <a:lnSpc>
                <a:spcPct val="114000"/>
              </a:lnSpc>
              <a:buFont typeface="Arial" pitchFamily="34" charset="0"/>
              <a:buChar char="•"/>
            </a:pPr>
            <a:r>
              <a:rPr lang="en-US" dirty="0"/>
              <a:t>…</a:t>
            </a:r>
          </a:p>
          <a:p>
            <a:pPr marL="342900" indent="-342900">
              <a:lnSpc>
                <a:spcPct val="114000"/>
              </a:lnSpc>
              <a:buFont typeface="+mj-lt"/>
              <a:buAutoNum type="arabicParenR"/>
            </a:pPr>
            <a:r>
              <a:rPr lang="en-US" dirty="0"/>
              <a:t>Visualize the results</a:t>
            </a:r>
          </a:p>
        </p:txBody>
      </p:sp>
    </p:spTree>
    <p:extLst>
      <p:ext uri="{BB962C8B-B14F-4D97-AF65-F5344CB8AC3E}">
        <p14:creationId xmlns:p14="http://schemas.microsoft.com/office/powerpoint/2010/main" val="21250160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914400"/>
            <a:ext cx="8229600" cy="4525963"/>
          </a:xfrm>
        </p:spPr>
        <p:txBody>
          <a:bodyPr/>
          <a:lstStyle/>
          <a:p>
            <a:r>
              <a:rPr lang="en-US" dirty="0"/>
              <a:t>Thanks everyone for participating!</a:t>
            </a:r>
          </a:p>
        </p:txBody>
      </p:sp>
    </p:spTree>
    <p:extLst>
      <p:ext uri="{BB962C8B-B14F-4D97-AF65-F5344CB8AC3E}">
        <p14:creationId xmlns:p14="http://schemas.microsoft.com/office/powerpoint/2010/main" val="3728880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 err="1">
                <a:solidFill>
                  <a:schemeClr val="bg1"/>
                </a:solidFill>
              </a:rPr>
              <a:t>Microbiota</a:t>
            </a:r>
            <a:r>
              <a:rPr lang="en-US" sz="2700" dirty="0">
                <a:solidFill>
                  <a:schemeClr val="bg1"/>
                </a:solidFill>
              </a:rPr>
              <a:t> (micro-organisms)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ranko\Pictures\art\bacteria light microscop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762000"/>
            <a:ext cx="7001043" cy="560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ranko\Pictures\art\pestis-541948_128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97" y="609600"/>
            <a:ext cx="5029200" cy="413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C:\Users\ranko\Pictures\art\bacteria-62993_1280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1" t="6594" r="22549" b="12399"/>
          <a:stretch/>
        </p:blipFill>
        <p:spPr bwMode="auto">
          <a:xfrm>
            <a:off x="5179977" y="609600"/>
            <a:ext cx="3886200" cy="4141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qy1-4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"/>
          <a:stretch/>
        </p:blipFill>
        <p:spPr bwMode="auto">
          <a:xfrm>
            <a:off x="0" y="4038600"/>
            <a:ext cx="9066177" cy="2462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900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82320"/>
            <a:ext cx="5181600" cy="596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Human microbiota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1371600"/>
            <a:ext cx="325602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&lt; 1% of bacteria are ‘bad’, </a:t>
            </a:r>
            <a:br>
              <a:rPr lang="en-US" dirty="0"/>
            </a:br>
            <a:r>
              <a:rPr lang="en-US" dirty="0"/>
              <a:t>many are useful to humans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52533" y="94666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Bad bacteria</a:t>
            </a:r>
            <a:endParaRPr lang="en-GB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6304933" y="2209800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Microbes inhabit</a:t>
            </a:r>
            <a:endParaRPr lang="en-GB" b="1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5953119" y="2579132"/>
            <a:ext cx="292259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Surface of body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Digestive system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Organs in contact with </a:t>
            </a:r>
            <a:br>
              <a:rPr lang="en-US" dirty="0"/>
            </a:br>
            <a:r>
              <a:rPr lang="en-US" dirty="0"/>
              <a:t>environment </a:t>
            </a:r>
            <a:br>
              <a:rPr lang="en-US" dirty="0"/>
            </a:br>
            <a:r>
              <a:rPr lang="en-US" dirty="0"/>
              <a:t>(lungs, eyes, ears …)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04933" y="4659868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No microbes*</a:t>
            </a:r>
            <a:endParaRPr lang="en-GB" b="1" u="sng" dirty="0"/>
          </a:p>
        </p:txBody>
      </p:sp>
      <p:sp>
        <p:nvSpPr>
          <p:cNvPr id="11" name="TextBox 10"/>
          <p:cNvSpPr txBox="1"/>
          <p:nvPr/>
        </p:nvSpPr>
        <p:spPr>
          <a:xfrm>
            <a:off x="6118096" y="4535533"/>
            <a:ext cx="257634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Blood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Solid internal organs</a:t>
            </a:r>
            <a:br>
              <a:rPr lang="en-US" dirty="0"/>
            </a:br>
            <a:r>
              <a:rPr lang="en-US" dirty="0"/>
              <a:t>(brain, liver …)</a:t>
            </a:r>
          </a:p>
        </p:txBody>
      </p:sp>
    </p:spTree>
    <p:extLst>
      <p:ext uri="{BB962C8B-B14F-4D97-AF65-F5344CB8AC3E}">
        <p14:creationId xmlns:p14="http://schemas.microsoft.com/office/powerpoint/2010/main" val="178685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Human gut bacteriome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932499"/>
            <a:ext cx="5257800" cy="50111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5476" y="1295400"/>
            <a:ext cx="373852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sz="2000" dirty="0"/>
              <a:t>Mostly beneficial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sz="2000" dirty="0"/>
              <a:t>~2% of body weight (1-3 kg)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sz="2000" dirty="0"/>
              <a:t>~1,000 different species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sz="2000" dirty="0"/>
              <a:t>Linked to function of</a:t>
            </a:r>
            <a:br>
              <a:rPr lang="en-US" sz="2000" dirty="0"/>
            </a:br>
            <a:r>
              <a:rPr lang="en-US" sz="2000" dirty="0"/>
              <a:t>gut, brain, liver…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§"/>
            </a:pPr>
            <a:r>
              <a:rPr lang="en-US" sz="2000" b="1" dirty="0"/>
              <a:t>Often changed in disease</a:t>
            </a:r>
            <a:endParaRPr lang="en-GB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486400" y="870466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Quick facts</a:t>
            </a:r>
            <a:endParaRPr lang="en-GB" b="1" u="sng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540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Classification (</a:t>
            </a:r>
            <a:r>
              <a:rPr lang="en-US" sz="2700">
                <a:solidFill>
                  <a:schemeClr val="bg1"/>
                </a:solidFill>
              </a:rPr>
              <a:t>of bears)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upload.wikimedia.org/wikipedia/commons/thumb/a/a5/Biological_classification_L_Pengo_vflip.svg/800px-Biological_classification_L_Pengo_vflip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2837"/>
            <a:ext cx="1972461" cy="505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762000"/>
            <a:ext cx="2109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Biological taxonomy</a:t>
            </a:r>
          </a:p>
        </p:txBody>
      </p:sp>
      <p:pic>
        <p:nvPicPr>
          <p:cNvPr id="2052" name="Picture 4" descr="https://merlinone.com/wp-content/uploads/2019/01/Animal-Taxonmy_web-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784" y="2262276"/>
            <a:ext cx="6141240" cy="39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2.bp.blogspot.com/-p-QKKk3T8O0/UQN3a5YSALI/AAAAAAAAFcE/iTlNg3jee9A/s1600/Grizzly+Bear-2013-0pic-03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7" t="20792" r="21414" b="13158"/>
          <a:stretch/>
        </p:blipFill>
        <p:spPr bwMode="auto">
          <a:xfrm>
            <a:off x="4648200" y="719509"/>
            <a:ext cx="2286000" cy="149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78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Classification (of microbes)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upload.wikimedia.org/wikipedia/commons/thumb/a/a5/Biological_classification_L_Pengo_vflip.svg/800px-Biological_classification_L_Pengo_vflip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2837"/>
            <a:ext cx="1972461" cy="505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685800"/>
            <a:ext cx="276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Biological taxonomy, </a:t>
            </a:r>
            <a:r>
              <a:rPr lang="en-US" b="1" i="1" dirty="0"/>
              <a:t>E. coli</a:t>
            </a:r>
          </a:p>
        </p:txBody>
      </p:sp>
      <p:pic>
        <p:nvPicPr>
          <p:cNvPr id="4098" name="Picture 2" descr="Taxonomic classification of Escherichia coli. | Download ..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1" t="12535"/>
          <a:stretch/>
        </p:blipFill>
        <p:spPr bwMode="auto">
          <a:xfrm>
            <a:off x="2719083" y="2819400"/>
            <a:ext cx="1832533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roteobacteria - Wikipedi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619658"/>
            <a:ext cx="1808416" cy="1520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Brace 2"/>
          <p:cNvSpPr/>
          <p:nvPr/>
        </p:nvSpPr>
        <p:spPr>
          <a:xfrm>
            <a:off x="4648199" y="2667000"/>
            <a:ext cx="461197" cy="36576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088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This is how our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data is classified: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upload.wikimedia.org/wikipedia/commons/thumb/a/a5/Biological_classification_L_Pengo_vflip.svg/800px-Biological_classification_L_Pengo_vflip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2837"/>
            <a:ext cx="1972461" cy="505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685800"/>
            <a:ext cx="276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Biological taxonomy, </a:t>
            </a:r>
            <a:r>
              <a:rPr lang="en-US" b="1" i="1" dirty="0"/>
              <a:t>E. coli</a:t>
            </a:r>
          </a:p>
        </p:txBody>
      </p:sp>
      <p:pic>
        <p:nvPicPr>
          <p:cNvPr id="4098" name="Picture 2" descr="Taxonomic classification of Escherichia coli. | Download ..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1" t="12535"/>
          <a:stretch/>
        </p:blipFill>
        <p:spPr bwMode="auto">
          <a:xfrm>
            <a:off x="2719083" y="2819400"/>
            <a:ext cx="1832533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roteobacteria - Wikipedi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505200"/>
            <a:ext cx="1808416" cy="1520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Brace 2"/>
          <p:cNvSpPr/>
          <p:nvPr/>
        </p:nvSpPr>
        <p:spPr>
          <a:xfrm>
            <a:off x="4648199" y="2362200"/>
            <a:ext cx="461197" cy="37338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43200" y="2019300"/>
            <a:ext cx="968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Bacteria</a:t>
            </a:r>
          </a:p>
        </p:txBody>
      </p:sp>
      <p:sp>
        <p:nvSpPr>
          <p:cNvPr id="12" name="Right Brace 11"/>
          <p:cNvSpPr/>
          <p:nvPr/>
        </p:nvSpPr>
        <p:spPr>
          <a:xfrm>
            <a:off x="2201061" y="1676400"/>
            <a:ext cx="161139" cy="1055132"/>
          </a:xfrm>
          <a:prstGeom prst="rightBrac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534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Image result for DNA isolation k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575" y="2447048"/>
            <a:ext cx="1142825" cy="10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ight Arrow 17"/>
          <p:cNvSpPr/>
          <p:nvPr/>
        </p:nvSpPr>
        <p:spPr>
          <a:xfrm>
            <a:off x="4343400" y="1667530"/>
            <a:ext cx="641864" cy="695184"/>
          </a:xfrm>
          <a:prstGeom prst="rightArrow">
            <a:avLst/>
          </a:prstGeom>
          <a:gradFill>
            <a:gsLst>
              <a:gs pos="0">
                <a:schemeClr val="accent1">
                  <a:shade val="51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  <a:alpha val="10000"/>
                </a:schemeClr>
              </a:gs>
            </a:gsLst>
            <a:lin ang="108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3" descr="C:\Users\ranko\Dropbox\UMCG\ML_IBD_11_2017\dna_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441450"/>
            <a:ext cx="1147344" cy="1147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876300"/>
            <a:ext cx="1838881" cy="1752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05461" y="0"/>
            <a:ext cx="8407873" cy="533480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en-US" sz="2700" dirty="0" err="1">
                <a:solidFill>
                  <a:schemeClr val="bg1"/>
                </a:solidFill>
              </a:rPr>
              <a:t>Metagenomic</a:t>
            </a:r>
            <a:r>
              <a:rPr lang="en-US" sz="2700" dirty="0">
                <a:solidFill>
                  <a:schemeClr val="bg1"/>
                </a:solidFill>
              </a:rPr>
              <a:t> sequencing for </a:t>
            </a:r>
            <a:r>
              <a:rPr lang="en-US" sz="2700" dirty="0" err="1">
                <a:solidFill>
                  <a:schemeClr val="bg1"/>
                </a:solidFill>
              </a:rPr>
              <a:t>microbiome</a:t>
            </a:r>
            <a:r>
              <a:rPr lang="en-US" sz="2700" dirty="0">
                <a:solidFill>
                  <a:schemeClr val="bg1"/>
                </a:solidFill>
              </a:rPr>
              <a:t>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0" y="6438168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&lt;add references&gt;</a:t>
            </a:r>
          </a:p>
          <a:p>
            <a:endParaRPr lang="en-GB" sz="900" dirty="0"/>
          </a:p>
        </p:txBody>
      </p:sp>
      <p:pic>
        <p:nvPicPr>
          <p:cNvPr id="9" name="Picture 3" descr="C:\Users\ranko\Downloads\umcg_rug_logo_02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05" b="28638"/>
          <a:stretch/>
        </p:blipFill>
        <p:spPr bwMode="auto">
          <a:xfrm>
            <a:off x="36136" y="6172200"/>
            <a:ext cx="9114934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ranko\Dropbox\UMCG\ML_IBD_11_2017\poo_happy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4" t="22157" r="29452" b="19768"/>
          <a:stretch/>
        </p:blipFill>
        <p:spPr bwMode="auto">
          <a:xfrm>
            <a:off x="1300440" y="1793507"/>
            <a:ext cx="865716" cy="82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C:\Users\ranko\Dropbox\UMCG\ML_IBD_11_2017\labworker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362" y="742950"/>
            <a:ext cx="694233" cy="82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2329612" y="1600200"/>
            <a:ext cx="1040652" cy="695184"/>
          </a:xfrm>
          <a:prstGeom prst="rightArrow">
            <a:avLst/>
          </a:prstGeom>
          <a:gradFill>
            <a:gsLst>
              <a:gs pos="0">
                <a:schemeClr val="accent1">
                  <a:shade val="51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  <a:alpha val="10000"/>
                </a:schemeClr>
              </a:gs>
            </a:gsLst>
            <a:lin ang="108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9" name="Picture 8" descr="C:\Users\ranko\Dropbox\UMCG\ML_IBD_11_2017\illuminax299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107714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Arrow 19"/>
          <p:cNvSpPr/>
          <p:nvPr/>
        </p:nvSpPr>
        <p:spPr>
          <a:xfrm>
            <a:off x="6324600" y="1727200"/>
            <a:ext cx="609600" cy="695184"/>
          </a:xfrm>
          <a:prstGeom prst="rightArrow">
            <a:avLst/>
          </a:prstGeom>
          <a:gradFill>
            <a:gsLst>
              <a:gs pos="0">
                <a:schemeClr val="accent1">
                  <a:shade val="51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  <a:alpha val="10000"/>
                </a:schemeClr>
              </a:gs>
            </a:gsLst>
            <a:lin ang="108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1" name="Group 40"/>
          <p:cNvGrpSpPr/>
          <p:nvPr/>
        </p:nvGrpSpPr>
        <p:grpSpPr>
          <a:xfrm>
            <a:off x="187386" y="3657600"/>
            <a:ext cx="2868209" cy="2548522"/>
            <a:chOff x="187386" y="3657600"/>
            <a:chExt cx="2868209" cy="2548522"/>
          </a:xfrm>
        </p:grpSpPr>
        <p:pic>
          <p:nvPicPr>
            <p:cNvPr id="6146" name="Picture 2" descr="Image result for DNA in tube"/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33" t="12281" r="21613"/>
            <a:stretch/>
          </p:blipFill>
          <p:spPr bwMode="auto">
            <a:xfrm>
              <a:off x="464795" y="3657600"/>
              <a:ext cx="2590800" cy="2308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3" descr="C:\Users\ranko\Dropbox\UMCG\ML_IBD_11_2017\dna_2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7386" y="5058778"/>
              <a:ext cx="1147344" cy="1147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/>
          <p:cNvGrpSpPr/>
          <p:nvPr/>
        </p:nvGrpSpPr>
        <p:grpSpPr>
          <a:xfrm>
            <a:off x="5016319" y="1336314"/>
            <a:ext cx="1147344" cy="1441450"/>
            <a:chOff x="4957344" y="3124200"/>
            <a:chExt cx="1147344" cy="1441450"/>
          </a:xfrm>
        </p:grpSpPr>
        <p:pic>
          <p:nvPicPr>
            <p:cNvPr id="22" name="Picture 3" descr="C:\Users\ranko\Dropbox\UMCG\ML_IBD_11_2017\dna_2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7344" y="3200400"/>
              <a:ext cx="1147344" cy="1147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Straight Connector 4"/>
            <p:cNvCxnSpPr/>
            <p:nvPr/>
          </p:nvCxnSpPr>
          <p:spPr>
            <a:xfrm>
              <a:off x="5562600" y="3124200"/>
              <a:ext cx="457200" cy="129540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334000" y="3200400"/>
              <a:ext cx="457200" cy="129540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5073816" y="3270250"/>
              <a:ext cx="457200" cy="129540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015580" y="3720379"/>
              <a:ext cx="1030872" cy="16582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5" descr="C:\Users\ranko\Dropbox\UMCG\ML_IBD_11_2017\labworker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031" y="762473"/>
            <a:ext cx="694233" cy="82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3276600" y="2447048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DNA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959241" y="2428994"/>
            <a:ext cx="1261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DNA library</a:t>
            </a:r>
          </a:p>
        </p:txBody>
      </p:sp>
      <p:pic>
        <p:nvPicPr>
          <p:cNvPr id="35" name="Picture 6" descr="Image result for DNA isolation k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062" y="2447048"/>
            <a:ext cx="1142825" cy="10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5" descr="C:\Users\ranko\Dropbox\UMCG\ML_IBD_11_2017\labworker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967" y="762473"/>
            <a:ext cx="694233" cy="82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ight Arrow 43"/>
          <p:cNvSpPr/>
          <p:nvPr/>
        </p:nvSpPr>
        <p:spPr>
          <a:xfrm rot="5400000">
            <a:off x="7586592" y="2823066"/>
            <a:ext cx="609600" cy="695184"/>
          </a:xfrm>
          <a:prstGeom prst="rightArrow">
            <a:avLst/>
          </a:prstGeom>
          <a:gradFill>
            <a:gsLst>
              <a:gs pos="0">
                <a:schemeClr val="accent1">
                  <a:shade val="51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  <a:alpha val="10000"/>
                </a:schemeClr>
              </a:gs>
            </a:gsLst>
            <a:lin ang="108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892" y="3657600"/>
            <a:ext cx="515937" cy="403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" name="TextBox 37"/>
          <p:cNvSpPr txBox="1"/>
          <p:nvPr/>
        </p:nvSpPr>
        <p:spPr>
          <a:xfrm>
            <a:off x="7221464" y="4191000"/>
            <a:ext cx="1759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data</a:t>
            </a:r>
          </a:p>
        </p:txBody>
      </p:sp>
      <p:pic>
        <p:nvPicPr>
          <p:cNvPr id="6154" name="Picture 10" descr="Image result for hard drive clipart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3367562"/>
            <a:ext cx="866607" cy="866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78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04"/>
    </mc:Choice>
    <mc:Fallback xmlns=""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0" animBg="1"/>
      <p:bldP spid="20" grpId="0" animBg="1"/>
      <p:bldP spid="28" grpId="0"/>
      <p:bldP spid="32" grpId="0"/>
      <p:bldP spid="44" grpId="0" animBg="1"/>
      <p:bldP spid="3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1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2479</Words>
  <Application>Microsoft Office PowerPoint</Application>
  <PresentationFormat>On-screen Show (4:3)</PresentationFormat>
  <Paragraphs>631</Paragraphs>
  <Slides>27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ＭＳ Ｐゴシック</vt:lpstr>
      <vt:lpstr>Arial</vt:lpstr>
      <vt:lpstr>Calibri</vt:lpstr>
      <vt:lpstr>Helvetica</vt:lpstr>
      <vt:lpstr>Times</vt:lpstr>
      <vt:lpstr>Wingdings</vt:lpstr>
      <vt:lpstr>Office Theme</vt:lpstr>
      <vt:lpstr>Microbiome data analysis workshop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Microbiome data analysis</dc:title>
  <dc:creator>ranko</dc:creator>
  <cp:lastModifiedBy>Ranko Gacesa</cp:lastModifiedBy>
  <cp:revision>90</cp:revision>
  <dcterms:created xsi:type="dcterms:W3CDTF">2006-08-16T00:00:00Z</dcterms:created>
  <dcterms:modified xsi:type="dcterms:W3CDTF">2024-05-20T21:19:47Z</dcterms:modified>
</cp:coreProperties>
</file>

<file path=docProps/thumbnail.jpeg>
</file>